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7"/>
  </p:notes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Lst>
  <p:sldSz cx="12192000" cy="6858000"/>
  <p:notesSz cx="6858000" cy="9144000"/>
  <p:defaultTextStyle>
    <a:defPPr>
      <a:defRPr lang="en-N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2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presProps" Target="presProps.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8850E0-45C0-4B75-95E1-26D890CCA84F}" type="datetimeFigureOut">
              <a:rPr lang="en-NG" smtClean="0"/>
              <a:t>03/09/2025</a:t>
            </a:fld>
            <a:endParaRPr lang="en-N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70DE66-F951-43E3-BA64-2BD27E3D6995}" type="slidenum">
              <a:rPr lang="en-NG" smtClean="0"/>
              <a:t>‹#›</a:t>
            </a:fld>
            <a:endParaRPr lang="en-NG"/>
          </a:p>
        </p:txBody>
      </p:sp>
    </p:spTree>
    <p:extLst>
      <p:ext uri="{BB962C8B-B14F-4D97-AF65-F5344CB8AC3E}">
        <p14:creationId xmlns:p14="http://schemas.microsoft.com/office/powerpoint/2010/main" val="3359558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G" dirty="0"/>
          </a:p>
        </p:txBody>
      </p:sp>
      <p:sp>
        <p:nvSpPr>
          <p:cNvPr id="4" name="Slide Number Placeholder 3"/>
          <p:cNvSpPr>
            <a:spLocks noGrp="1"/>
          </p:cNvSpPr>
          <p:nvPr>
            <p:ph type="sldNum" sz="quarter" idx="5"/>
          </p:nvPr>
        </p:nvSpPr>
        <p:spPr/>
        <p:txBody>
          <a:bodyPr/>
          <a:lstStyle/>
          <a:p>
            <a:fld id="{2D70DE66-F951-43E3-BA64-2BD27E3D6995}" type="slidenum">
              <a:rPr lang="en-NG" smtClean="0"/>
              <a:t>2</a:t>
            </a:fld>
            <a:endParaRPr lang="en-NG"/>
          </a:p>
        </p:txBody>
      </p:sp>
    </p:spTree>
    <p:extLst>
      <p:ext uri="{BB962C8B-B14F-4D97-AF65-F5344CB8AC3E}">
        <p14:creationId xmlns:p14="http://schemas.microsoft.com/office/powerpoint/2010/main" val="3088358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70056-6D75-9140-E549-53AEAF2C2B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5044ED-9247-C72C-D2CE-31618DF132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3A667D-2FE0-B3BA-304E-CE43919EC55A}"/>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7427C2D-CC0A-6404-9261-91E6DA4D6D81}"/>
              </a:ext>
            </a:extLst>
          </p:cNvPr>
          <p:cNvSpPr>
            <a:spLocks noGrp="1"/>
          </p:cNvSpPr>
          <p:nvPr>
            <p:ph type="sldNum" sz="quarter" idx="5"/>
          </p:nvPr>
        </p:nvSpPr>
        <p:spPr/>
        <p:txBody>
          <a:bodyPr/>
          <a:lstStyle/>
          <a:p>
            <a:fld id="{2D70DE66-F951-43E3-BA64-2BD27E3D6995}" type="slidenum">
              <a:rPr lang="en-NG" smtClean="0"/>
              <a:t>11</a:t>
            </a:fld>
            <a:endParaRPr lang="en-NG"/>
          </a:p>
        </p:txBody>
      </p:sp>
    </p:spTree>
    <p:extLst>
      <p:ext uri="{BB962C8B-B14F-4D97-AF65-F5344CB8AC3E}">
        <p14:creationId xmlns:p14="http://schemas.microsoft.com/office/powerpoint/2010/main" val="3267471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CC7AA-4199-4D42-98B4-085CC45DBF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86CACF-AFF4-E52A-FDD6-181EE8BD30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1BF46B-D3F6-2B82-6E44-BF3FCBA75C10}"/>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D2A7E1BA-8B0C-BC0C-A701-73AF1764DAAE}"/>
              </a:ext>
            </a:extLst>
          </p:cNvPr>
          <p:cNvSpPr>
            <a:spLocks noGrp="1"/>
          </p:cNvSpPr>
          <p:nvPr>
            <p:ph type="sldNum" sz="quarter" idx="5"/>
          </p:nvPr>
        </p:nvSpPr>
        <p:spPr/>
        <p:txBody>
          <a:bodyPr/>
          <a:lstStyle/>
          <a:p>
            <a:fld id="{2D70DE66-F951-43E3-BA64-2BD27E3D6995}" type="slidenum">
              <a:rPr lang="en-NG" smtClean="0"/>
              <a:t>12</a:t>
            </a:fld>
            <a:endParaRPr lang="en-NG"/>
          </a:p>
        </p:txBody>
      </p:sp>
    </p:spTree>
    <p:extLst>
      <p:ext uri="{BB962C8B-B14F-4D97-AF65-F5344CB8AC3E}">
        <p14:creationId xmlns:p14="http://schemas.microsoft.com/office/powerpoint/2010/main" val="25061821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B7337-7529-6CA4-01D5-3D2FEFF4A9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FB8D33-CF21-7B04-3BFA-C30DC012E8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85827C-334F-084F-1E97-3EAFA5566122}"/>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96FDAE6-A777-01A0-CFE8-3D40AD378BA6}"/>
              </a:ext>
            </a:extLst>
          </p:cNvPr>
          <p:cNvSpPr>
            <a:spLocks noGrp="1"/>
          </p:cNvSpPr>
          <p:nvPr>
            <p:ph type="sldNum" sz="quarter" idx="5"/>
          </p:nvPr>
        </p:nvSpPr>
        <p:spPr/>
        <p:txBody>
          <a:bodyPr/>
          <a:lstStyle/>
          <a:p>
            <a:fld id="{2D70DE66-F951-43E3-BA64-2BD27E3D6995}" type="slidenum">
              <a:rPr lang="en-NG" smtClean="0"/>
              <a:t>13</a:t>
            </a:fld>
            <a:endParaRPr lang="en-NG"/>
          </a:p>
        </p:txBody>
      </p:sp>
    </p:spTree>
    <p:extLst>
      <p:ext uri="{BB962C8B-B14F-4D97-AF65-F5344CB8AC3E}">
        <p14:creationId xmlns:p14="http://schemas.microsoft.com/office/powerpoint/2010/main" val="28688849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95A6F-6031-F477-F16E-B275CED6AA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5C5F6-1714-03AD-1E51-9665FDEE62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41D689-84C1-E59D-831F-C240B652662F}"/>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581E7CD-9092-580C-A500-8E38BEF3D375}"/>
              </a:ext>
            </a:extLst>
          </p:cNvPr>
          <p:cNvSpPr>
            <a:spLocks noGrp="1"/>
          </p:cNvSpPr>
          <p:nvPr>
            <p:ph type="sldNum" sz="quarter" idx="5"/>
          </p:nvPr>
        </p:nvSpPr>
        <p:spPr/>
        <p:txBody>
          <a:bodyPr/>
          <a:lstStyle/>
          <a:p>
            <a:fld id="{2D70DE66-F951-43E3-BA64-2BD27E3D6995}" type="slidenum">
              <a:rPr lang="en-NG" smtClean="0"/>
              <a:t>14</a:t>
            </a:fld>
            <a:endParaRPr lang="en-NG"/>
          </a:p>
        </p:txBody>
      </p:sp>
    </p:spTree>
    <p:extLst>
      <p:ext uri="{BB962C8B-B14F-4D97-AF65-F5344CB8AC3E}">
        <p14:creationId xmlns:p14="http://schemas.microsoft.com/office/powerpoint/2010/main" val="36529827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E6A0A-CD7B-B2EE-E019-A4985978B4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78DF4F-4B86-0E32-634B-C5712F6BDE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D979A6-C593-9148-788F-9B4C4C5F54EF}"/>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ADD124B1-AC02-8972-A98C-64602025DC71}"/>
              </a:ext>
            </a:extLst>
          </p:cNvPr>
          <p:cNvSpPr>
            <a:spLocks noGrp="1"/>
          </p:cNvSpPr>
          <p:nvPr>
            <p:ph type="sldNum" sz="quarter" idx="5"/>
          </p:nvPr>
        </p:nvSpPr>
        <p:spPr/>
        <p:txBody>
          <a:bodyPr/>
          <a:lstStyle/>
          <a:p>
            <a:fld id="{2D70DE66-F951-43E3-BA64-2BD27E3D6995}" type="slidenum">
              <a:rPr lang="en-NG" smtClean="0"/>
              <a:t>15</a:t>
            </a:fld>
            <a:endParaRPr lang="en-NG"/>
          </a:p>
        </p:txBody>
      </p:sp>
    </p:spTree>
    <p:extLst>
      <p:ext uri="{BB962C8B-B14F-4D97-AF65-F5344CB8AC3E}">
        <p14:creationId xmlns:p14="http://schemas.microsoft.com/office/powerpoint/2010/main" val="16582917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FA08B-8DF5-7E2E-06B2-253FC7DF82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58C29A-8F92-525F-6286-3FEDBC8BB8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35C059-A48C-CA84-F4BC-BFA24FB982B0}"/>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A93F250-EE10-B2DB-F424-9A78DCF82D13}"/>
              </a:ext>
            </a:extLst>
          </p:cNvPr>
          <p:cNvSpPr>
            <a:spLocks noGrp="1"/>
          </p:cNvSpPr>
          <p:nvPr>
            <p:ph type="sldNum" sz="quarter" idx="5"/>
          </p:nvPr>
        </p:nvSpPr>
        <p:spPr/>
        <p:txBody>
          <a:bodyPr/>
          <a:lstStyle/>
          <a:p>
            <a:fld id="{2D70DE66-F951-43E3-BA64-2BD27E3D6995}" type="slidenum">
              <a:rPr lang="en-NG" smtClean="0"/>
              <a:t>16</a:t>
            </a:fld>
            <a:endParaRPr lang="en-NG"/>
          </a:p>
        </p:txBody>
      </p:sp>
    </p:spTree>
    <p:extLst>
      <p:ext uri="{BB962C8B-B14F-4D97-AF65-F5344CB8AC3E}">
        <p14:creationId xmlns:p14="http://schemas.microsoft.com/office/powerpoint/2010/main" val="27049965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75E66-FBF1-06B9-D6D3-A99730FA8E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3AA1E1-DF35-5C96-7400-90EDB3C183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6D339-334F-8768-A96E-41AA706EF3E6}"/>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8ED33AA-6A55-97C6-5157-18E8658B5A11}"/>
              </a:ext>
            </a:extLst>
          </p:cNvPr>
          <p:cNvSpPr>
            <a:spLocks noGrp="1"/>
          </p:cNvSpPr>
          <p:nvPr>
            <p:ph type="sldNum" sz="quarter" idx="5"/>
          </p:nvPr>
        </p:nvSpPr>
        <p:spPr/>
        <p:txBody>
          <a:bodyPr/>
          <a:lstStyle/>
          <a:p>
            <a:fld id="{2D70DE66-F951-43E3-BA64-2BD27E3D6995}" type="slidenum">
              <a:rPr lang="en-NG" smtClean="0"/>
              <a:t>17</a:t>
            </a:fld>
            <a:endParaRPr lang="en-NG"/>
          </a:p>
        </p:txBody>
      </p:sp>
    </p:spTree>
    <p:extLst>
      <p:ext uri="{BB962C8B-B14F-4D97-AF65-F5344CB8AC3E}">
        <p14:creationId xmlns:p14="http://schemas.microsoft.com/office/powerpoint/2010/main" val="9887103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11CC9-8F6D-B19E-42E8-EC875B59D3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31FC97-DA7F-4DDB-D0A6-2F94DC41CD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FA3460-201C-F1E8-EED9-6D4426662990}"/>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6319F7BF-DBB3-3C13-BD45-42FE4B239EFD}"/>
              </a:ext>
            </a:extLst>
          </p:cNvPr>
          <p:cNvSpPr>
            <a:spLocks noGrp="1"/>
          </p:cNvSpPr>
          <p:nvPr>
            <p:ph type="sldNum" sz="quarter" idx="5"/>
          </p:nvPr>
        </p:nvSpPr>
        <p:spPr/>
        <p:txBody>
          <a:bodyPr/>
          <a:lstStyle/>
          <a:p>
            <a:fld id="{2D70DE66-F951-43E3-BA64-2BD27E3D6995}" type="slidenum">
              <a:rPr lang="en-NG" smtClean="0"/>
              <a:t>18</a:t>
            </a:fld>
            <a:endParaRPr lang="en-NG"/>
          </a:p>
        </p:txBody>
      </p:sp>
    </p:spTree>
    <p:extLst>
      <p:ext uri="{BB962C8B-B14F-4D97-AF65-F5344CB8AC3E}">
        <p14:creationId xmlns:p14="http://schemas.microsoft.com/office/powerpoint/2010/main" val="14871851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4A858-398E-9EA4-E68F-D630AF33A1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D76630-ED2B-A866-D379-7B742B96DC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FAFB8D-6324-6A7E-483D-7DF0BE724290}"/>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A63D4D8E-60FB-8FE9-41E1-F9B956B40D47}"/>
              </a:ext>
            </a:extLst>
          </p:cNvPr>
          <p:cNvSpPr>
            <a:spLocks noGrp="1"/>
          </p:cNvSpPr>
          <p:nvPr>
            <p:ph type="sldNum" sz="quarter" idx="5"/>
          </p:nvPr>
        </p:nvSpPr>
        <p:spPr/>
        <p:txBody>
          <a:bodyPr/>
          <a:lstStyle/>
          <a:p>
            <a:fld id="{2D70DE66-F951-43E3-BA64-2BD27E3D6995}" type="slidenum">
              <a:rPr lang="en-NG" smtClean="0"/>
              <a:t>19</a:t>
            </a:fld>
            <a:endParaRPr lang="en-NG"/>
          </a:p>
        </p:txBody>
      </p:sp>
    </p:spTree>
    <p:extLst>
      <p:ext uri="{BB962C8B-B14F-4D97-AF65-F5344CB8AC3E}">
        <p14:creationId xmlns:p14="http://schemas.microsoft.com/office/powerpoint/2010/main" val="5205580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5698A-9B02-BA62-8589-4A21C722B8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6327AC-67C1-5F90-689F-719618BE7E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FC5421-04A2-3E99-D24A-BB3A1B8E7287}"/>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3AF15D38-E6ED-E53F-F963-683CA5276DA2}"/>
              </a:ext>
            </a:extLst>
          </p:cNvPr>
          <p:cNvSpPr>
            <a:spLocks noGrp="1"/>
          </p:cNvSpPr>
          <p:nvPr>
            <p:ph type="sldNum" sz="quarter" idx="5"/>
          </p:nvPr>
        </p:nvSpPr>
        <p:spPr/>
        <p:txBody>
          <a:bodyPr/>
          <a:lstStyle/>
          <a:p>
            <a:fld id="{2D70DE66-F951-43E3-BA64-2BD27E3D6995}" type="slidenum">
              <a:rPr lang="en-NG" smtClean="0"/>
              <a:t>20</a:t>
            </a:fld>
            <a:endParaRPr lang="en-NG"/>
          </a:p>
        </p:txBody>
      </p:sp>
    </p:spTree>
    <p:extLst>
      <p:ext uri="{BB962C8B-B14F-4D97-AF65-F5344CB8AC3E}">
        <p14:creationId xmlns:p14="http://schemas.microsoft.com/office/powerpoint/2010/main" val="1941746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C68E5-D873-FD1F-BF5F-E8C32333D7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15D6CE-D2ED-7923-E6F3-6CD23DDF0F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AB670A-738F-77B6-8A5A-F51B5342FF52}"/>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96723318-CB86-A67F-1A23-F7F1F4B39CDC}"/>
              </a:ext>
            </a:extLst>
          </p:cNvPr>
          <p:cNvSpPr>
            <a:spLocks noGrp="1"/>
          </p:cNvSpPr>
          <p:nvPr>
            <p:ph type="sldNum" sz="quarter" idx="5"/>
          </p:nvPr>
        </p:nvSpPr>
        <p:spPr/>
        <p:txBody>
          <a:bodyPr/>
          <a:lstStyle/>
          <a:p>
            <a:fld id="{2D70DE66-F951-43E3-BA64-2BD27E3D6995}" type="slidenum">
              <a:rPr lang="en-NG" smtClean="0"/>
              <a:t>3</a:t>
            </a:fld>
            <a:endParaRPr lang="en-NG"/>
          </a:p>
        </p:txBody>
      </p:sp>
    </p:spTree>
    <p:extLst>
      <p:ext uri="{BB962C8B-B14F-4D97-AF65-F5344CB8AC3E}">
        <p14:creationId xmlns:p14="http://schemas.microsoft.com/office/powerpoint/2010/main" val="15973482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CB4A5-4F22-EBC8-59CA-738DD53D9F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629085-C632-03EA-F088-564CFA65A7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715C81-C57C-915B-590C-8C88C81B21BE}"/>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2DEBB39F-E5FD-5234-6608-9AF341C349AF}"/>
              </a:ext>
            </a:extLst>
          </p:cNvPr>
          <p:cNvSpPr>
            <a:spLocks noGrp="1"/>
          </p:cNvSpPr>
          <p:nvPr>
            <p:ph type="sldNum" sz="quarter" idx="5"/>
          </p:nvPr>
        </p:nvSpPr>
        <p:spPr/>
        <p:txBody>
          <a:bodyPr/>
          <a:lstStyle/>
          <a:p>
            <a:fld id="{2D70DE66-F951-43E3-BA64-2BD27E3D6995}" type="slidenum">
              <a:rPr lang="en-NG" smtClean="0"/>
              <a:t>21</a:t>
            </a:fld>
            <a:endParaRPr lang="en-NG"/>
          </a:p>
        </p:txBody>
      </p:sp>
    </p:spTree>
    <p:extLst>
      <p:ext uri="{BB962C8B-B14F-4D97-AF65-F5344CB8AC3E}">
        <p14:creationId xmlns:p14="http://schemas.microsoft.com/office/powerpoint/2010/main" val="9766431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BF3DA-ECF3-A7AB-8A3F-014996B365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1FADDA-0079-2767-6AF1-969F95C804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55AE10-F571-B45E-82A8-89E25223836F}"/>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0C0AA410-747F-028D-6EC4-EF6D89CD254A}"/>
              </a:ext>
            </a:extLst>
          </p:cNvPr>
          <p:cNvSpPr>
            <a:spLocks noGrp="1"/>
          </p:cNvSpPr>
          <p:nvPr>
            <p:ph type="sldNum" sz="quarter" idx="5"/>
          </p:nvPr>
        </p:nvSpPr>
        <p:spPr/>
        <p:txBody>
          <a:bodyPr/>
          <a:lstStyle/>
          <a:p>
            <a:fld id="{2D70DE66-F951-43E3-BA64-2BD27E3D6995}" type="slidenum">
              <a:rPr lang="en-NG" smtClean="0"/>
              <a:t>22</a:t>
            </a:fld>
            <a:endParaRPr lang="en-NG"/>
          </a:p>
        </p:txBody>
      </p:sp>
    </p:spTree>
    <p:extLst>
      <p:ext uri="{BB962C8B-B14F-4D97-AF65-F5344CB8AC3E}">
        <p14:creationId xmlns:p14="http://schemas.microsoft.com/office/powerpoint/2010/main" val="32558867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1F24F-A88C-66D7-C0E1-F13D586F2D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7CF90C-7B62-FA55-08A3-25CC31B365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D483B4-31CD-1623-2493-F5C023A14000}"/>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4E76CE6B-2803-B0BB-5F8F-8C6AFEB790A2}"/>
              </a:ext>
            </a:extLst>
          </p:cNvPr>
          <p:cNvSpPr>
            <a:spLocks noGrp="1"/>
          </p:cNvSpPr>
          <p:nvPr>
            <p:ph type="sldNum" sz="quarter" idx="5"/>
          </p:nvPr>
        </p:nvSpPr>
        <p:spPr/>
        <p:txBody>
          <a:bodyPr/>
          <a:lstStyle/>
          <a:p>
            <a:fld id="{2D70DE66-F951-43E3-BA64-2BD27E3D6995}" type="slidenum">
              <a:rPr lang="en-NG" smtClean="0"/>
              <a:t>23</a:t>
            </a:fld>
            <a:endParaRPr lang="en-NG"/>
          </a:p>
        </p:txBody>
      </p:sp>
    </p:spTree>
    <p:extLst>
      <p:ext uri="{BB962C8B-B14F-4D97-AF65-F5344CB8AC3E}">
        <p14:creationId xmlns:p14="http://schemas.microsoft.com/office/powerpoint/2010/main" val="22709718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F2642-2388-2EC5-870D-1DF841FA6B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F8E498-D737-FA01-06F0-EC56C0B129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EB0F3C-DDCF-9F9D-6F12-DC527B95A6B3}"/>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0DAE5F83-2B4A-F2D2-1136-1645CC496AF1}"/>
              </a:ext>
            </a:extLst>
          </p:cNvPr>
          <p:cNvSpPr>
            <a:spLocks noGrp="1"/>
          </p:cNvSpPr>
          <p:nvPr>
            <p:ph type="sldNum" sz="quarter" idx="5"/>
          </p:nvPr>
        </p:nvSpPr>
        <p:spPr/>
        <p:txBody>
          <a:bodyPr/>
          <a:lstStyle/>
          <a:p>
            <a:fld id="{2D70DE66-F951-43E3-BA64-2BD27E3D6995}" type="slidenum">
              <a:rPr lang="en-NG" smtClean="0"/>
              <a:t>24</a:t>
            </a:fld>
            <a:endParaRPr lang="en-NG"/>
          </a:p>
        </p:txBody>
      </p:sp>
    </p:spTree>
    <p:extLst>
      <p:ext uri="{BB962C8B-B14F-4D97-AF65-F5344CB8AC3E}">
        <p14:creationId xmlns:p14="http://schemas.microsoft.com/office/powerpoint/2010/main" val="4122134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FB933-BB24-7CFD-EA6C-6CFF41548C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FE3652-B7D2-C6B8-6055-9D5800E050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3EF589-F9DD-DB53-B6BF-A9A734C50393}"/>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40813F9D-2BB1-FECF-D13A-96CA25452F69}"/>
              </a:ext>
            </a:extLst>
          </p:cNvPr>
          <p:cNvSpPr>
            <a:spLocks noGrp="1"/>
          </p:cNvSpPr>
          <p:nvPr>
            <p:ph type="sldNum" sz="quarter" idx="5"/>
          </p:nvPr>
        </p:nvSpPr>
        <p:spPr/>
        <p:txBody>
          <a:bodyPr/>
          <a:lstStyle/>
          <a:p>
            <a:fld id="{2D70DE66-F951-43E3-BA64-2BD27E3D6995}" type="slidenum">
              <a:rPr lang="en-NG" smtClean="0"/>
              <a:t>25</a:t>
            </a:fld>
            <a:endParaRPr lang="en-NG"/>
          </a:p>
        </p:txBody>
      </p:sp>
    </p:spTree>
    <p:extLst>
      <p:ext uri="{BB962C8B-B14F-4D97-AF65-F5344CB8AC3E}">
        <p14:creationId xmlns:p14="http://schemas.microsoft.com/office/powerpoint/2010/main" val="39241096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4BC58-7BDC-632E-1605-20DBFA38D7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A26204-256B-F5B6-F38B-681CE3B5AE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3E405D-E32E-0405-06C2-BFAA3C2C8B5C}"/>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F3DA5BCB-9315-A214-341E-0F9F59284EFD}"/>
              </a:ext>
            </a:extLst>
          </p:cNvPr>
          <p:cNvSpPr>
            <a:spLocks noGrp="1"/>
          </p:cNvSpPr>
          <p:nvPr>
            <p:ph type="sldNum" sz="quarter" idx="5"/>
          </p:nvPr>
        </p:nvSpPr>
        <p:spPr/>
        <p:txBody>
          <a:bodyPr/>
          <a:lstStyle/>
          <a:p>
            <a:fld id="{2D70DE66-F951-43E3-BA64-2BD27E3D6995}" type="slidenum">
              <a:rPr lang="en-NG" smtClean="0"/>
              <a:t>26</a:t>
            </a:fld>
            <a:endParaRPr lang="en-NG"/>
          </a:p>
        </p:txBody>
      </p:sp>
    </p:spTree>
    <p:extLst>
      <p:ext uri="{BB962C8B-B14F-4D97-AF65-F5344CB8AC3E}">
        <p14:creationId xmlns:p14="http://schemas.microsoft.com/office/powerpoint/2010/main" val="20346328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B7364-2313-1117-083D-40C4F2A0FD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58FA38-48A7-99BD-4F45-DF56BE9B68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9DDE40-5917-6333-5CF6-54DB86384180}"/>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A7FC69B4-9521-7F98-38EC-416A335F5C9E}"/>
              </a:ext>
            </a:extLst>
          </p:cNvPr>
          <p:cNvSpPr>
            <a:spLocks noGrp="1"/>
          </p:cNvSpPr>
          <p:nvPr>
            <p:ph type="sldNum" sz="quarter" idx="5"/>
          </p:nvPr>
        </p:nvSpPr>
        <p:spPr/>
        <p:txBody>
          <a:bodyPr/>
          <a:lstStyle/>
          <a:p>
            <a:fld id="{2D70DE66-F951-43E3-BA64-2BD27E3D6995}" type="slidenum">
              <a:rPr lang="en-NG" smtClean="0"/>
              <a:t>27</a:t>
            </a:fld>
            <a:endParaRPr lang="en-NG"/>
          </a:p>
        </p:txBody>
      </p:sp>
    </p:spTree>
    <p:extLst>
      <p:ext uri="{BB962C8B-B14F-4D97-AF65-F5344CB8AC3E}">
        <p14:creationId xmlns:p14="http://schemas.microsoft.com/office/powerpoint/2010/main" val="3232136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72CF8-F97F-FB5C-04F6-070CB34E34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79A30F-4157-8B1D-F0EC-00490AD2E9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6ECCCA-26A3-1E8A-920C-62009A58FF1E}"/>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3E98AC99-1C90-614E-AB7F-E42AE55C10B6}"/>
              </a:ext>
            </a:extLst>
          </p:cNvPr>
          <p:cNvSpPr>
            <a:spLocks noGrp="1"/>
          </p:cNvSpPr>
          <p:nvPr>
            <p:ph type="sldNum" sz="quarter" idx="5"/>
          </p:nvPr>
        </p:nvSpPr>
        <p:spPr/>
        <p:txBody>
          <a:bodyPr/>
          <a:lstStyle/>
          <a:p>
            <a:fld id="{2D70DE66-F951-43E3-BA64-2BD27E3D6995}" type="slidenum">
              <a:rPr lang="en-NG" smtClean="0"/>
              <a:t>28</a:t>
            </a:fld>
            <a:endParaRPr lang="en-NG"/>
          </a:p>
        </p:txBody>
      </p:sp>
    </p:spTree>
    <p:extLst>
      <p:ext uri="{BB962C8B-B14F-4D97-AF65-F5344CB8AC3E}">
        <p14:creationId xmlns:p14="http://schemas.microsoft.com/office/powerpoint/2010/main" val="21367750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A608D-257B-315D-3A66-93B0C451B7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04E06E-DAB2-B1C6-B12B-A018D077E3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CA3711-B5E2-9BD8-AAF2-848376959987}"/>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7261ECE3-747B-2743-39BF-46C6A0C83D96}"/>
              </a:ext>
            </a:extLst>
          </p:cNvPr>
          <p:cNvSpPr>
            <a:spLocks noGrp="1"/>
          </p:cNvSpPr>
          <p:nvPr>
            <p:ph type="sldNum" sz="quarter" idx="5"/>
          </p:nvPr>
        </p:nvSpPr>
        <p:spPr/>
        <p:txBody>
          <a:bodyPr/>
          <a:lstStyle/>
          <a:p>
            <a:fld id="{2D70DE66-F951-43E3-BA64-2BD27E3D6995}" type="slidenum">
              <a:rPr lang="en-NG" smtClean="0"/>
              <a:t>29</a:t>
            </a:fld>
            <a:endParaRPr lang="en-NG"/>
          </a:p>
        </p:txBody>
      </p:sp>
    </p:spTree>
    <p:extLst>
      <p:ext uri="{BB962C8B-B14F-4D97-AF65-F5344CB8AC3E}">
        <p14:creationId xmlns:p14="http://schemas.microsoft.com/office/powerpoint/2010/main" val="19516843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CD315-72DF-A9F2-66C9-30E854FABE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A91333-45DE-25CA-AD6D-F16D5254ED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336F22-9358-7362-EFFA-5FE90E47FEB5}"/>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D8A312B4-0169-32ED-0C95-EAED752E74AE}"/>
              </a:ext>
            </a:extLst>
          </p:cNvPr>
          <p:cNvSpPr>
            <a:spLocks noGrp="1"/>
          </p:cNvSpPr>
          <p:nvPr>
            <p:ph type="sldNum" sz="quarter" idx="5"/>
          </p:nvPr>
        </p:nvSpPr>
        <p:spPr/>
        <p:txBody>
          <a:bodyPr/>
          <a:lstStyle/>
          <a:p>
            <a:fld id="{2D70DE66-F951-43E3-BA64-2BD27E3D6995}" type="slidenum">
              <a:rPr lang="en-NG" smtClean="0"/>
              <a:t>30</a:t>
            </a:fld>
            <a:endParaRPr lang="en-NG"/>
          </a:p>
        </p:txBody>
      </p:sp>
    </p:spTree>
    <p:extLst>
      <p:ext uri="{BB962C8B-B14F-4D97-AF65-F5344CB8AC3E}">
        <p14:creationId xmlns:p14="http://schemas.microsoft.com/office/powerpoint/2010/main" val="3563523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E72F6-A079-F87C-B39B-B579F149B2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A2BD05-F8DC-5C37-C740-0D02D82099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C00828-29E9-6FE3-2655-6E098D79FA6C}"/>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3D9C79C1-BC3D-F29C-81DE-7B5D7EF2BEF0}"/>
              </a:ext>
            </a:extLst>
          </p:cNvPr>
          <p:cNvSpPr>
            <a:spLocks noGrp="1"/>
          </p:cNvSpPr>
          <p:nvPr>
            <p:ph type="sldNum" sz="quarter" idx="5"/>
          </p:nvPr>
        </p:nvSpPr>
        <p:spPr/>
        <p:txBody>
          <a:bodyPr/>
          <a:lstStyle/>
          <a:p>
            <a:fld id="{2D70DE66-F951-43E3-BA64-2BD27E3D6995}" type="slidenum">
              <a:rPr lang="en-NG" smtClean="0"/>
              <a:t>4</a:t>
            </a:fld>
            <a:endParaRPr lang="en-NG"/>
          </a:p>
        </p:txBody>
      </p:sp>
    </p:spTree>
    <p:extLst>
      <p:ext uri="{BB962C8B-B14F-4D97-AF65-F5344CB8AC3E}">
        <p14:creationId xmlns:p14="http://schemas.microsoft.com/office/powerpoint/2010/main" val="14096263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6E0AD-43D0-F110-C550-AE9B5DF506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F210F6-B87C-9DFC-C18F-42D39B3FB6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368E0C-BE2C-DC59-97EE-7D1483ECBD06}"/>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A5BC2E81-5511-C66C-A851-E1CA38A206E4}"/>
              </a:ext>
            </a:extLst>
          </p:cNvPr>
          <p:cNvSpPr>
            <a:spLocks noGrp="1"/>
          </p:cNvSpPr>
          <p:nvPr>
            <p:ph type="sldNum" sz="quarter" idx="5"/>
          </p:nvPr>
        </p:nvSpPr>
        <p:spPr/>
        <p:txBody>
          <a:bodyPr/>
          <a:lstStyle/>
          <a:p>
            <a:fld id="{2D70DE66-F951-43E3-BA64-2BD27E3D6995}" type="slidenum">
              <a:rPr lang="en-NG" smtClean="0"/>
              <a:t>31</a:t>
            </a:fld>
            <a:endParaRPr lang="en-NG"/>
          </a:p>
        </p:txBody>
      </p:sp>
    </p:spTree>
    <p:extLst>
      <p:ext uri="{BB962C8B-B14F-4D97-AF65-F5344CB8AC3E}">
        <p14:creationId xmlns:p14="http://schemas.microsoft.com/office/powerpoint/2010/main" val="27739137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DADC8-48CB-6F7B-850B-A8EE693CD9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4C7E2E-EE0C-3A9B-337B-619C978096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33E832-A93E-6001-3A78-C63B98B5C08E}"/>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D64E0FDF-3E60-252F-0389-91FA7B5DF83B}"/>
              </a:ext>
            </a:extLst>
          </p:cNvPr>
          <p:cNvSpPr>
            <a:spLocks noGrp="1"/>
          </p:cNvSpPr>
          <p:nvPr>
            <p:ph type="sldNum" sz="quarter" idx="5"/>
          </p:nvPr>
        </p:nvSpPr>
        <p:spPr/>
        <p:txBody>
          <a:bodyPr/>
          <a:lstStyle/>
          <a:p>
            <a:fld id="{2D70DE66-F951-43E3-BA64-2BD27E3D6995}" type="slidenum">
              <a:rPr lang="en-NG" smtClean="0"/>
              <a:t>32</a:t>
            </a:fld>
            <a:endParaRPr lang="en-NG"/>
          </a:p>
        </p:txBody>
      </p:sp>
    </p:spTree>
    <p:extLst>
      <p:ext uri="{BB962C8B-B14F-4D97-AF65-F5344CB8AC3E}">
        <p14:creationId xmlns:p14="http://schemas.microsoft.com/office/powerpoint/2010/main" val="4074608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012D6-4BF2-1A08-D34F-56610438D7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E3136A-AE0F-573A-F1B3-87C19B0A67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14BB6F-99B8-6D12-7622-B2C925C7E589}"/>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F5CA8C11-B656-D09A-EE58-3815202434FC}"/>
              </a:ext>
            </a:extLst>
          </p:cNvPr>
          <p:cNvSpPr>
            <a:spLocks noGrp="1"/>
          </p:cNvSpPr>
          <p:nvPr>
            <p:ph type="sldNum" sz="quarter" idx="5"/>
          </p:nvPr>
        </p:nvSpPr>
        <p:spPr/>
        <p:txBody>
          <a:bodyPr/>
          <a:lstStyle/>
          <a:p>
            <a:fld id="{2D70DE66-F951-43E3-BA64-2BD27E3D6995}" type="slidenum">
              <a:rPr lang="en-NG" smtClean="0"/>
              <a:t>33</a:t>
            </a:fld>
            <a:endParaRPr lang="en-NG"/>
          </a:p>
        </p:txBody>
      </p:sp>
    </p:spTree>
    <p:extLst>
      <p:ext uri="{BB962C8B-B14F-4D97-AF65-F5344CB8AC3E}">
        <p14:creationId xmlns:p14="http://schemas.microsoft.com/office/powerpoint/2010/main" val="3892687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BE364-36F5-9B7A-1999-1CB093EF7D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67725E-BCEE-D78F-1D3D-9D82F04D79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BB56F7-96B5-68F8-4DA7-B9392EF67E7D}"/>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E27632F1-A61E-F271-BC6D-E9B1DD602F80}"/>
              </a:ext>
            </a:extLst>
          </p:cNvPr>
          <p:cNvSpPr>
            <a:spLocks noGrp="1"/>
          </p:cNvSpPr>
          <p:nvPr>
            <p:ph type="sldNum" sz="quarter" idx="5"/>
          </p:nvPr>
        </p:nvSpPr>
        <p:spPr/>
        <p:txBody>
          <a:bodyPr/>
          <a:lstStyle/>
          <a:p>
            <a:fld id="{2D70DE66-F951-43E3-BA64-2BD27E3D6995}" type="slidenum">
              <a:rPr lang="en-NG" smtClean="0"/>
              <a:t>34</a:t>
            </a:fld>
            <a:endParaRPr lang="en-NG"/>
          </a:p>
        </p:txBody>
      </p:sp>
    </p:spTree>
    <p:extLst>
      <p:ext uri="{BB962C8B-B14F-4D97-AF65-F5344CB8AC3E}">
        <p14:creationId xmlns:p14="http://schemas.microsoft.com/office/powerpoint/2010/main" val="33287674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A7810-C77F-8124-11A0-2962AD7383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9026D8-5272-75E7-AB1F-C3E8C23168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DAB1CC-81D6-4FB4-6FD0-F8DF01B45077}"/>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C1030091-2102-A145-7193-D18DB7B09FF1}"/>
              </a:ext>
            </a:extLst>
          </p:cNvPr>
          <p:cNvSpPr>
            <a:spLocks noGrp="1"/>
          </p:cNvSpPr>
          <p:nvPr>
            <p:ph type="sldNum" sz="quarter" idx="5"/>
          </p:nvPr>
        </p:nvSpPr>
        <p:spPr/>
        <p:txBody>
          <a:bodyPr/>
          <a:lstStyle/>
          <a:p>
            <a:fld id="{2D70DE66-F951-43E3-BA64-2BD27E3D6995}" type="slidenum">
              <a:rPr lang="en-NG" smtClean="0"/>
              <a:t>35</a:t>
            </a:fld>
            <a:endParaRPr lang="en-NG"/>
          </a:p>
        </p:txBody>
      </p:sp>
    </p:spTree>
    <p:extLst>
      <p:ext uri="{BB962C8B-B14F-4D97-AF65-F5344CB8AC3E}">
        <p14:creationId xmlns:p14="http://schemas.microsoft.com/office/powerpoint/2010/main" val="215934502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EC4C2-9992-97DF-54B7-A4E01D41C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9049E3-0E83-2D90-2B52-E86FF8FEB4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233422-44A1-55EB-3BBA-C7C419CD1D7E}"/>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D5405C81-8E41-2C21-FD72-ABCA1AED4214}"/>
              </a:ext>
            </a:extLst>
          </p:cNvPr>
          <p:cNvSpPr>
            <a:spLocks noGrp="1"/>
          </p:cNvSpPr>
          <p:nvPr>
            <p:ph type="sldNum" sz="quarter" idx="5"/>
          </p:nvPr>
        </p:nvSpPr>
        <p:spPr/>
        <p:txBody>
          <a:bodyPr/>
          <a:lstStyle/>
          <a:p>
            <a:fld id="{2D70DE66-F951-43E3-BA64-2BD27E3D6995}" type="slidenum">
              <a:rPr lang="en-NG" smtClean="0"/>
              <a:t>36</a:t>
            </a:fld>
            <a:endParaRPr lang="en-NG"/>
          </a:p>
        </p:txBody>
      </p:sp>
    </p:spTree>
    <p:extLst>
      <p:ext uri="{BB962C8B-B14F-4D97-AF65-F5344CB8AC3E}">
        <p14:creationId xmlns:p14="http://schemas.microsoft.com/office/powerpoint/2010/main" val="29707584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2C775-BC87-5102-4B80-EE1433D243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11862D-FED2-586B-4306-3FEAEB244D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2ACB26-DD91-01DF-6383-2E820C0912E9}"/>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0BAE6FF5-172A-2AD3-F833-C55FD8CE94DE}"/>
              </a:ext>
            </a:extLst>
          </p:cNvPr>
          <p:cNvSpPr>
            <a:spLocks noGrp="1"/>
          </p:cNvSpPr>
          <p:nvPr>
            <p:ph type="sldNum" sz="quarter" idx="5"/>
          </p:nvPr>
        </p:nvSpPr>
        <p:spPr/>
        <p:txBody>
          <a:bodyPr/>
          <a:lstStyle/>
          <a:p>
            <a:fld id="{2D70DE66-F951-43E3-BA64-2BD27E3D6995}" type="slidenum">
              <a:rPr lang="en-NG" smtClean="0"/>
              <a:t>37</a:t>
            </a:fld>
            <a:endParaRPr lang="en-NG"/>
          </a:p>
        </p:txBody>
      </p:sp>
    </p:spTree>
    <p:extLst>
      <p:ext uri="{BB962C8B-B14F-4D97-AF65-F5344CB8AC3E}">
        <p14:creationId xmlns:p14="http://schemas.microsoft.com/office/powerpoint/2010/main" val="176122568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201619-CF2A-B6E6-7042-D09FC3C472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43CC40-0B4F-07BC-E9FF-5D05545467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339D09-5404-32CD-373C-B5B6D286C626}"/>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88F2D653-82CF-B4B1-849D-37501A0AF7D7}"/>
              </a:ext>
            </a:extLst>
          </p:cNvPr>
          <p:cNvSpPr>
            <a:spLocks noGrp="1"/>
          </p:cNvSpPr>
          <p:nvPr>
            <p:ph type="sldNum" sz="quarter" idx="5"/>
          </p:nvPr>
        </p:nvSpPr>
        <p:spPr/>
        <p:txBody>
          <a:bodyPr/>
          <a:lstStyle/>
          <a:p>
            <a:fld id="{2D70DE66-F951-43E3-BA64-2BD27E3D6995}" type="slidenum">
              <a:rPr lang="en-NG" smtClean="0"/>
              <a:t>38</a:t>
            </a:fld>
            <a:endParaRPr lang="en-NG"/>
          </a:p>
        </p:txBody>
      </p:sp>
    </p:spTree>
    <p:extLst>
      <p:ext uri="{BB962C8B-B14F-4D97-AF65-F5344CB8AC3E}">
        <p14:creationId xmlns:p14="http://schemas.microsoft.com/office/powerpoint/2010/main" val="4171637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BAA58-4247-259D-0C8E-90876A4F38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661012-4B64-AA53-40B0-9AB22A97C5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1CD9CD-CFF7-9449-E764-75B2EF6220F3}"/>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9E7660BB-EACA-6B64-B124-B3787D61E67E}"/>
              </a:ext>
            </a:extLst>
          </p:cNvPr>
          <p:cNvSpPr>
            <a:spLocks noGrp="1"/>
          </p:cNvSpPr>
          <p:nvPr>
            <p:ph type="sldNum" sz="quarter" idx="5"/>
          </p:nvPr>
        </p:nvSpPr>
        <p:spPr/>
        <p:txBody>
          <a:bodyPr/>
          <a:lstStyle/>
          <a:p>
            <a:fld id="{2D70DE66-F951-43E3-BA64-2BD27E3D6995}" type="slidenum">
              <a:rPr lang="en-NG" smtClean="0"/>
              <a:t>39</a:t>
            </a:fld>
            <a:endParaRPr lang="en-NG"/>
          </a:p>
        </p:txBody>
      </p:sp>
    </p:spTree>
    <p:extLst>
      <p:ext uri="{BB962C8B-B14F-4D97-AF65-F5344CB8AC3E}">
        <p14:creationId xmlns:p14="http://schemas.microsoft.com/office/powerpoint/2010/main" val="374544311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FAB24-8030-9266-A05A-6B3A15D04D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FCB37C-2567-9978-D053-40BDB43B40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12A198-5EA2-9C48-E178-F43CBD58DF1A}"/>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44945E57-9E0F-193B-C5AF-BDCC7CEDBEBD}"/>
              </a:ext>
            </a:extLst>
          </p:cNvPr>
          <p:cNvSpPr>
            <a:spLocks noGrp="1"/>
          </p:cNvSpPr>
          <p:nvPr>
            <p:ph type="sldNum" sz="quarter" idx="5"/>
          </p:nvPr>
        </p:nvSpPr>
        <p:spPr/>
        <p:txBody>
          <a:bodyPr/>
          <a:lstStyle/>
          <a:p>
            <a:fld id="{2D70DE66-F951-43E3-BA64-2BD27E3D6995}" type="slidenum">
              <a:rPr lang="en-NG" smtClean="0"/>
              <a:t>40</a:t>
            </a:fld>
            <a:endParaRPr lang="en-NG"/>
          </a:p>
        </p:txBody>
      </p:sp>
    </p:spTree>
    <p:extLst>
      <p:ext uri="{BB962C8B-B14F-4D97-AF65-F5344CB8AC3E}">
        <p14:creationId xmlns:p14="http://schemas.microsoft.com/office/powerpoint/2010/main" val="3658175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8BAAB-B90F-BE57-0F9A-5B9791DDAF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D9BC48-E0A5-43AE-6152-099A526A01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5C8951-BDE6-FFA1-DBC6-06A935340088}"/>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9D80A1F5-61E7-06A0-C2C7-039816586135}"/>
              </a:ext>
            </a:extLst>
          </p:cNvPr>
          <p:cNvSpPr>
            <a:spLocks noGrp="1"/>
          </p:cNvSpPr>
          <p:nvPr>
            <p:ph type="sldNum" sz="quarter" idx="5"/>
          </p:nvPr>
        </p:nvSpPr>
        <p:spPr/>
        <p:txBody>
          <a:bodyPr/>
          <a:lstStyle/>
          <a:p>
            <a:fld id="{2D70DE66-F951-43E3-BA64-2BD27E3D6995}" type="slidenum">
              <a:rPr lang="en-NG" smtClean="0"/>
              <a:t>5</a:t>
            </a:fld>
            <a:endParaRPr lang="en-NG"/>
          </a:p>
        </p:txBody>
      </p:sp>
    </p:spTree>
    <p:extLst>
      <p:ext uri="{BB962C8B-B14F-4D97-AF65-F5344CB8AC3E}">
        <p14:creationId xmlns:p14="http://schemas.microsoft.com/office/powerpoint/2010/main" val="190606291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0604F-923E-2C94-54A5-4B3A316E4F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177EAF-EE2D-4D5C-2A3F-9D9339B138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B0BFFD-2317-A4DB-EFA0-5A949E37E638}"/>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43550A5-EF3F-EAF9-F242-F3BB3CDB7092}"/>
              </a:ext>
            </a:extLst>
          </p:cNvPr>
          <p:cNvSpPr>
            <a:spLocks noGrp="1"/>
          </p:cNvSpPr>
          <p:nvPr>
            <p:ph type="sldNum" sz="quarter" idx="5"/>
          </p:nvPr>
        </p:nvSpPr>
        <p:spPr/>
        <p:txBody>
          <a:bodyPr/>
          <a:lstStyle/>
          <a:p>
            <a:fld id="{2D70DE66-F951-43E3-BA64-2BD27E3D6995}" type="slidenum">
              <a:rPr lang="en-NG" smtClean="0"/>
              <a:t>41</a:t>
            </a:fld>
            <a:endParaRPr lang="en-NG"/>
          </a:p>
        </p:txBody>
      </p:sp>
    </p:spTree>
    <p:extLst>
      <p:ext uri="{BB962C8B-B14F-4D97-AF65-F5344CB8AC3E}">
        <p14:creationId xmlns:p14="http://schemas.microsoft.com/office/powerpoint/2010/main" val="20460206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DE1EE-EAC6-577E-6466-DECA1FCE7C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EB992F-1E36-F4A9-A4E7-117EC8448C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724F09-F87B-81DF-A670-189EF14F3893}"/>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073B285B-6A4E-AFE3-4EE9-38AA5C80A9C7}"/>
              </a:ext>
            </a:extLst>
          </p:cNvPr>
          <p:cNvSpPr>
            <a:spLocks noGrp="1"/>
          </p:cNvSpPr>
          <p:nvPr>
            <p:ph type="sldNum" sz="quarter" idx="5"/>
          </p:nvPr>
        </p:nvSpPr>
        <p:spPr/>
        <p:txBody>
          <a:bodyPr/>
          <a:lstStyle/>
          <a:p>
            <a:fld id="{2D70DE66-F951-43E3-BA64-2BD27E3D6995}" type="slidenum">
              <a:rPr lang="en-NG" smtClean="0"/>
              <a:t>42</a:t>
            </a:fld>
            <a:endParaRPr lang="en-NG"/>
          </a:p>
        </p:txBody>
      </p:sp>
    </p:spTree>
    <p:extLst>
      <p:ext uri="{BB962C8B-B14F-4D97-AF65-F5344CB8AC3E}">
        <p14:creationId xmlns:p14="http://schemas.microsoft.com/office/powerpoint/2010/main" val="73582681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31ACF-4939-378C-431A-05AA54F238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D92A7B-C1B3-AD9E-1F59-AA0F0A9480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03FE23-E5F1-A701-B71A-C6434ECF538C}"/>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15E4AC5-6E6F-5935-B6A4-2AA0F5A3A487}"/>
              </a:ext>
            </a:extLst>
          </p:cNvPr>
          <p:cNvSpPr>
            <a:spLocks noGrp="1"/>
          </p:cNvSpPr>
          <p:nvPr>
            <p:ph type="sldNum" sz="quarter" idx="5"/>
          </p:nvPr>
        </p:nvSpPr>
        <p:spPr/>
        <p:txBody>
          <a:bodyPr/>
          <a:lstStyle/>
          <a:p>
            <a:fld id="{2D70DE66-F951-43E3-BA64-2BD27E3D6995}" type="slidenum">
              <a:rPr lang="en-NG" smtClean="0"/>
              <a:t>43</a:t>
            </a:fld>
            <a:endParaRPr lang="en-NG"/>
          </a:p>
        </p:txBody>
      </p:sp>
    </p:spTree>
    <p:extLst>
      <p:ext uri="{BB962C8B-B14F-4D97-AF65-F5344CB8AC3E}">
        <p14:creationId xmlns:p14="http://schemas.microsoft.com/office/powerpoint/2010/main" val="11433932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E54B5-C8A9-0A4A-16A8-AD75D7D70E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685DF0-E271-99B6-A093-F5406B6D7E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7EEF27-ECAD-D1E8-9B7B-CF2A64387198}"/>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45E4E8FE-1AE9-5993-A70E-CE7EEF861D6D}"/>
              </a:ext>
            </a:extLst>
          </p:cNvPr>
          <p:cNvSpPr>
            <a:spLocks noGrp="1"/>
          </p:cNvSpPr>
          <p:nvPr>
            <p:ph type="sldNum" sz="quarter" idx="5"/>
          </p:nvPr>
        </p:nvSpPr>
        <p:spPr/>
        <p:txBody>
          <a:bodyPr/>
          <a:lstStyle/>
          <a:p>
            <a:fld id="{2D70DE66-F951-43E3-BA64-2BD27E3D6995}" type="slidenum">
              <a:rPr lang="en-NG" smtClean="0"/>
              <a:t>44</a:t>
            </a:fld>
            <a:endParaRPr lang="en-NG"/>
          </a:p>
        </p:txBody>
      </p:sp>
    </p:spTree>
    <p:extLst>
      <p:ext uri="{BB962C8B-B14F-4D97-AF65-F5344CB8AC3E}">
        <p14:creationId xmlns:p14="http://schemas.microsoft.com/office/powerpoint/2010/main" val="410914420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E72B3-B6E2-67BB-BF2D-6A72AF6A14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B9AFB4-0C85-EBBF-3CE7-3933E1BFE2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6A3AE5-F3EC-6322-1B27-39B156B55631}"/>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EE08DE11-7976-0E41-1C68-2EE2CCA6A85C}"/>
              </a:ext>
            </a:extLst>
          </p:cNvPr>
          <p:cNvSpPr>
            <a:spLocks noGrp="1"/>
          </p:cNvSpPr>
          <p:nvPr>
            <p:ph type="sldNum" sz="quarter" idx="5"/>
          </p:nvPr>
        </p:nvSpPr>
        <p:spPr/>
        <p:txBody>
          <a:bodyPr/>
          <a:lstStyle/>
          <a:p>
            <a:fld id="{2D70DE66-F951-43E3-BA64-2BD27E3D6995}" type="slidenum">
              <a:rPr lang="en-NG" smtClean="0"/>
              <a:t>45</a:t>
            </a:fld>
            <a:endParaRPr lang="en-NG"/>
          </a:p>
        </p:txBody>
      </p:sp>
    </p:spTree>
    <p:extLst>
      <p:ext uri="{BB962C8B-B14F-4D97-AF65-F5344CB8AC3E}">
        <p14:creationId xmlns:p14="http://schemas.microsoft.com/office/powerpoint/2010/main" val="213139476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F1043-55A2-FE5D-8C94-BFB806E773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F1E7A9-5054-66A5-711C-8F0DF29FA2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9E4F69-4501-4CE9-89B9-E0B2CEA0CC43}"/>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EA341A4E-953E-8DBB-9315-94188E36E449}"/>
              </a:ext>
            </a:extLst>
          </p:cNvPr>
          <p:cNvSpPr>
            <a:spLocks noGrp="1"/>
          </p:cNvSpPr>
          <p:nvPr>
            <p:ph type="sldNum" sz="quarter" idx="5"/>
          </p:nvPr>
        </p:nvSpPr>
        <p:spPr/>
        <p:txBody>
          <a:bodyPr/>
          <a:lstStyle/>
          <a:p>
            <a:fld id="{2D70DE66-F951-43E3-BA64-2BD27E3D6995}" type="slidenum">
              <a:rPr lang="en-NG" smtClean="0"/>
              <a:t>46</a:t>
            </a:fld>
            <a:endParaRPr lang="en-NG"/>
          </a:p>
        </p:txBody>
      </p:sp>
    </p:spTree>
    <p:extLst>
      <p:ext uri="{BB962C8B-B14F-4D97-AF65-F5344CB8AC3E}">
        <p14:creationId xmlns:p14="http://schemas.microsoft.com/office/powerpoint/2010/main" val="82872695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7CDBB-90FA-655C-D489-48A1869704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8EDA15-9AE5-4B5F-2049-979F303EB9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2207EE-1336-0FD8-3039-DA011427BD0E}"/>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8FA07C80-0977-49D9-AE54-9E3B7770926F}"/>
              </a:ext>
            </a:extLst>
          </p:cNvPr>
          <p:cNvSpPr>
            <a:spLocks noGrp="1"/>
          </p:cNvSpPr>
          <p:nvPr>
            <p:ph type="sldNum" sz="quarter" idx="5"/>
          </p:nvPr>
        </p:nvSpPr>
        <p:spPr/>
        <p:txBody>
          <a:bodyPr/>
          <a:lstStyle/>
          <a:p>
            <a:fld id="{2D70DE66-F951-43E3-BA64-2BD27E3D6995}" type="slidenum">
              <a:rPr lang="en-NG" smtClean="0"/>
              <a:t>47</a:t>
            </a:fld>
            <a:endParaRPr lang="en-NG"/>
          </a:p>
        </p:txBody>
      </p:sp>
    </p:spTree>
    <p:extLst>
      <p:ext uri="{BB962C8B-B14F-4D97-AF65-F5344CB8AC3E}">
        <p14:creationId xmlns:p14="http://schemas.microsoft.com/office/powerpoint/2010/main" val="299948150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EEA3F-71E3-05D1-2679-4B246498DF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9A05C8-3D95-C4D9-6645-93615303C0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865A94-8838-C5A9-D451-02127E3C5492}"/>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6D2CB4CC-4C45-B6D3-B67B-55FA1AF24B48}"/>
              </a:ext>
            </a:extLst>
          </p:cNvPr>
          <p:cNvSpPr>
            <a:spLocks noGrp="1"/>
          </p:cNvSpPr>
          <p:nvPr>
            <p:ph type="sldNum" sz="quarter" idx="5"/>
          </p:nvPr>
        </p:nvSpPr>
        <p:spPr/>
        <p:txBody>
          <a:bodyPr/>
          <a:lstStyle/>
          <a:p>
            <a:fld id="{2D70DE66-F951-43E3-BA64-2BD27E3D6995}" type="slidenum">
              <a:rPr lang="en-NG" smtClean="0"/>
              <a:t>48</a:t>
            </a:fld>
            <a:endParaRPr lang="en-NG"/>
          </a:p>
        </p:txBody>
      </p:sp>
    </p:spTree>
    <p:extLst>
      <p:ext uri="{BB962C8B-B14F-4D97-AF65-F5344CB8AC3E}">
        <p14:creationId xmlns:p14="http://schemas.microsoft.com/office/powerpoint/2010/main" val="92857940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7C629-766F-4FCB-A3FE-8FDA0CB609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3FB3C0-9904-72FE-742E-BB85247584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CD112F-3CB0-F174-55C5-0FDE4B09A4BA}"/>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36557536-CB60-5942-405F-3EFF1AF49E99}"/>
              </a:ext>
            </a:extLst>
          </p:cNvPr>
          <p:cNvSpPr>
            <a:spLocks noGrp="1"/>
          </p:cNvSpPr>
          <p:nvPr>
            <p:ph type="sldNum" sz="quarter" idx="5"/>
          </p:nvPr>
        </p:nvSpPr>
        <p:spPr/>
        <p:txBody>
          <a:bodyPr/>
          <a:lstStyle/>
          <a:p>
            <a:fld id="{2D70DE66-F951-43E3-BA64-2BD27E3D6995}" type="slidenum">
              <a:rPr lang="en-NG" smtClean="0"/>
              <a:t>49</a:t>
            </a:fld>
            <a:endParaRPr lang="en-NG"/>
          </a:p>
        </p:txBody>
      </p:sp>
    </p:spTree>
    <p:extLst>
      <p:ext uri="{BB962C8B-B14F-4D97-AF65-F5344CB8AC3E}">
        <p14:creationId xmlns:p14="http://schemas.microsoft.com/office/powerpoint/2010/main" val="7961564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39A32-8826-D12C-4501-07C52F8C61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E94FA9-3873-69F0-789D-E4FC562BB6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6F1725-0597-516F-CB2E-E7E12423702F}"/>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EE38C048-027D-0F04-7508-091FB4D57A5C}"/>
              </a:ext>
            </a:extLst>
          </p:cNvPr>
          <p:cNvSpPr>
            <a:spLocks noGrp="1"/>
          </p:cNvSpPr>
          <p:nvPr>
            <p:ph type="sldNum" sz="quarter" idx="5"/>
          </p:nvPr>
        </p:nvSpPr>
        <p:spPr/>
        <p:txBody>
          <a:bodyPr/>
          <a:lstStyle/>
          <a:p>
            <a:fld id="{2D70DE66-F951-43E3-BA64-2BD27E3D6995}" type="slidenum">
              <a:rPr lang="en-NG" smtClean="0"/>
              <a:t>50</a:t>
            </a:fld>
            <a:endParaRPr lang="en-NG"/>
          </a:p>
        </p:txBody>
      </p:sp>
    </p:spTree>
    <p:extLst>
      <p:ext uri="{BB962C8B-B14F-4D97-AF65-F5344CB8AC3E}">
        <p14:creationId xmlns:p14="http://schemas.microsoft.com/office/powerpoint/2010/main" val="4209931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6C3EE-0207-90AA-D210-0B541C7E68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6F72B8-D2A1-0E1D-1931-4CD301C68D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78ADBC-383E-D595-E1BD-D15FFE90CA6A}"/>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6C85488A-A7BF-CAC8-22F5-B23CD2CC9DB1}"/>
              </a:ext>
            </a:extLst>
          </p:cNvPr>
          <p:cNvSpPr>
            <a:spLocks noGrp="1"/>
          </p:cNvSpPr>
          <p:nvPr>
            <p:ph type="sldNum" sz="quarter" idx="5"/>
          </p:nvPr>
        </p:nvSpPr>
        <p:spPr/>
        <p:txBody>
          <a:bodyPr/>
          <a:lstStyle/>
          <a:p>
            <a:fld id="{2D70DE66-F951-43E3-BA64-2BD27E3D6995}" type="slidenum">
              <a:rPr lang="en-NG" smtClean="0"/>
              <a:t>6</a:t>
            </a:fld>
            <a:endParaRPr lang="en-NG"/>
          </a:p>
        </p:txBody>
      </p:sp>
    </p:spTree>
    <p:extLst>
      <p:ext uri="{BB962C8B-B14F-4D97-AF65-F5344CB8AC3E}">
        <p14:creationId xmlns:p14="http://schemas.microsoft.com/office/powerpoint/2010/main" val="387815997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1E7AE1-27A0-66BD-BEF7-FEB9341305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6F6695-6A68-6ABE-E5A5-14761604B4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075B6C-D321-08BE-E4A7-ED30BF2859AB}"/>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2BB39BC9-6CEB-82A9-C54F-46895CC43B50}"/>
              </a:ext>
            </a:extLst>
          </p:cNvPr>
          <p:cNvSpPr>
            <a:spLocks noGrp="1"/>
          </p:cNvSpPr>
          <p:nvPr>
            <p:ph type="sldNum" sz="quarter" idx="5"/>
          </p:nvPr>
        </p:nvSpPr>
        <p:spPr/>
        <p:txBody>
          <a:bodyPr/>
          <a:lstStyle/>
          <a:p>
            <a:fld id="{2D70DE66-F951-43E3-BA64-2BD27E3D6995}" type="slidenum">
              <a:rPr lang="en-NG" smtClean="0"/>
              <a:t>51</a:t>
            </a:fld>
            <a:endParaRPr lang="en-NG"/>
          </a:p>
        </p:txBody>
      </p:sp>
    </p:spTree>
    <p:extLst>
      <p:ext uri="{BB962C8B-B14F-4D97-AF65-F5344CB8AC3E}">
        <p14:creationId xmlns:p14="http://schemas.microsoft.com/office/powerpoint/2010/main" val="183820970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4A852-9428-E294-4A34-5BA2BD7A2D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765E67-51F0-1E29-F2B0-006651B117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622F8C-0908-3F82-502C-6A8EA0552E9D}"/>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2247D5D7-7CC2-0734-7601-7CA9C0B02486}"/>
              </a:ext>
            </a:extLst>
          </p:cNvPr>
          <p:cNvSpPr>
            <a:spLocks noGrp="1"/>
          </p:cNvSpPr>
          <p:nvPr>
            <p:ph type="sldNum" sz="quarter" idx="5"/>
          </p:nvPr>
        </p:nvSpPr>
        <p:spPr/>
        <p:txBody>
          <a:bodyPr/>
          <a:lstStyle/>
          <a:p>
            <a:fld id="{2D70DE66-F951-43E3-BA64-2BD27E3D6995}" type="slidenum">
              <a:rPr lang="en-NG" smtClean="0"/>
              <a:t>52</a:t>
            </a:fld>
            <a:endParaRPr lang="en-NG"/>
          </a:p>
        </p:txBody>
      </p:sp>
    </p:spTree>
    <p:extLst>
      <p:ext uri="{BB962C8B-B14F-4D97-AF65-F5344CB8AC3E}">
        <p14:creationId xmlns:p14="http://schemas.microsoft.com/office/powerpoint/2010/main" val="325763648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2CE07-EC2E-6184-52FC-BC1387444B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AB69CD-073C-FD22-7F07-11F4596F64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CF6650-6666-3A04-0D24-FE56476AC91D}"/>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A7E6F97B-7348-2792-2BEF-46BDEAD2E375}"/>
              </a:ext>
            </a:extLst>
          </p:cNvPr>
          <p:cNvSpPr>
            <a:spLocks noGrp="1"/>
          </p:cNvSpPr>
          <p:nvPr>
            <p:ph type="sldNum" sz="quarter" idx="5"/>
          </p:nvPr>
        </p:nvSpPr>
        <p:spPr/>
        <p:txBody>
          <a:bodyPr/>
          <a:lstStyle/>
          <a:p>
            <a:fld id="{2D70DE66-F951-43E3-BA64-2BD27E3D6995}" type="slidenum">
              <a:rPr lang="en-NG" smtClean="0"/>
              <a:t>53</a:t>
            </a:fld>
            <a:endParaRPr lang="en-NG"/>
          </a:p>
        </p:txBody>
      </p:sp>
    </p:spTree>
    <p:extLst>
      <p:ext uri="{BB962C8B-B14F-4D97-AF65-F5344CB8AC3E}">
        <p14:creationId xmlns:p14="http://schemas.microsoft.com/office/powerpoint/2010/main" val="100266743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87B45-5AC7-D033-EFA2-BF8C502EAC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7CE9ED-B68D-37F9-A84E-3AC6DA9DF1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2E326E-0144-CAF6-79E7-B0E3D64BDF7A}"/>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B6114F25-BE8A-9F3A-C5B6-E6348035D45F}"/>
              </a:ext>
            </a:extLst>
          </p:cNvPr>
          <p:cNvSpPr>
            <a:spLocks noGrp="1"/>
          </p:cNvSpPr>
          <p:nvPr>
            <p:ph type="sldNum" sz="quarter" idx="5"/>
          </p:nvPr>
        </p:nvSpPr>
        <p:spPr/>
        <p:txBody>
          <a:bodyPr/>
          <a:lstStyle/>
          <a:p>
            <a:fld id="{2D70DE66-F951-43E3-BA64-2BD27E3D6995}" type="slidenum">
              <a:rPr lang="en-NG" smtClean="0"/>
              <a:t>54</a:t>
            </a:fld>
            <a:endParaRPr lang="en-NG"/>
          </a:p>
        </p:txBody>
      </p:sp>
    </p:spTree>
    <p:extLst>
      <p:ext uri="{BB962C8B-B14F-4D97-AF65-F5344CB8AC3E}">
        <p14:creationId xmlns:p14="http://schemas.microsoft.com/office/powerpoint/2010/main" val="160202492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6919D-B5D9-4959-91FD-F9D572384B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03BE6C-ACFF-742D-8540-F5E5DA41F1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15149C-E9B3-8C1D-4B42-365860F0B2AF}"/>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79EB0082-E9DA-1DDE-3CB7-3E6CD6D78FBF}"/>
              </a:ext>
            </a:extLst>
          </p:cNvPr>
          <p:cNvSpPr>
            <a:spLocks noGrp="1"/>
          </p:cNvSpPr>
          <p:nvPr>
            <p:ph type="sldNum" sz="quarter" idx="5"/>
          </p:nvPr>
        </p:nvSpPr>
        <p:spPr/>
        <p:txBody>
          <a:bodyPr/>
          <a:lstStyle/>
          <a:p>
            <a:fld id="{2D70DE66-F951-43E3-BA64-2BD27E3D6995}" type="slidenum">
              <a:rPr lang="en-NG" smtClean="0"/>
              <a:t>55</a:t>
            </a:fld>
            <a:endParaRPr lang="en-NG"/>
          </a:p>
        </p:txBody>
      </p:sp>
    </p:spTree>
    <p:extLst>
      <p:ext uri="{BB962C8B-B14F-4D97-AF65-F5344CB8AC3E}">
        <p14:creationId xmlns:p14="http://schemas.microsoft.com/office/powerpoint/2010/main" val="153433659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B5637-3B3F-B40E-6D2D-C56DA77A72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46DE51-E8EB-12CA-7F15-732BD38A9C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007FB2-00C7-FCD4-3DA9-1B4E700EA50B}"/>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749BBD39-D13C-9B87-B660-83D30815A78E}"/>
              </a:ext>
            </a:extLst>
          </p:cNvPr>
          <p:cNvSpPr>
            <a:spLocks noGrp="1"/>
          </p:cNvSpPr>
          <p:nvPr>
            <p:ph type="sldNum" sz="quarter" idx="5"/>
          </p:nvPr>
        </p:nvSpPr>
        <p:spPr/>
        <p:txBody>
          <a:bodyPr/>
          <a:lstStyle/>
          <a:p>
            <a:fld id="{2D70DE66-F951-43E3-BA64-2BD27E3D6995}" type="slidenum">
              <a:rPr lang="en-NG" smtClean="0"/>
              <a:t>56</a:t>
            </a:fld>
            <a:endParaRPr lang="en-NG"/>
          </a:p>
        </p:txBody>
      </p:sp>
    </p:spTree>
    <p:extLst>
      <p:ext uri="{BB962C8B-B14F-4D97-AF65-F5344CB8AC3E}">
        <p14:creationId xmlns:p14="http://schemas.microsoft.com/office/powerpoint/2010/main" val="265933086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5BEBC-AFBE-DC12-51FD-A3091303C7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C25A70-2D82-E607-EDDA-5D0E733A45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76FA32-F5CF-466C-B955-CE4D801CCDC6}"/>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B74E0964-EAC9-0E38-DABD-4449F30B8C95}"/>
              </a:ext>
            </a:extLst>
          </p:cNvPr>
          <p:cNvSpPr>
            <a:spLocks noGrp="1"/>
          </p:cNvSpPr>
          <p:nvPr>
            <p:ph type="sldNum" sz="quarter" idx="5"/>
          </p:nvPr>
        </p:nvSpPr>
        <p:spPr/>
        <p:txBody>
          <a:bodyPr/>
          <a:lstStyle/>
          <a:p>
            <a:fld id="{2D70DE66-F951-43E3-BA64-2BD27E3D6995}" type="slidenum">
              <a:rPr lang="en-NG" smtClean="0"/>
              <a:t>57</a:t>
            </a:fld>
            <a:endParaRPr lang="en-NG"/>
          </a:p>
        </p:txBody>
      </p:sp>
    </p:spTree>
    <p:extLst>
      <p:ext uri="{BB962C8B-B14F-4D97-AF65-F5344CB8AC3E}">
        <p14:creationId xmlns:p14="http://schemas.microsoft.com/office/powerpoint/2010/main" val="320857216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068EC-037E-9808-5D1E-0322584B1E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ADD431-67A1-12E6-AB21-BB45F29AF4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8C3C41-AF09-4C8E-7A1D-5704C2D81972}"/>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2319A113-D4B9-1543-CEB4-D32E42275A8A}"/>
              </a:ext>
            </a:extLst>
          </p:cNvPr>
          <p:cNvSpPr>
            <a:spLocks noGrp="1"/>
          </p:cNvSpPr>
          <p:nvPr>
            <p:ph type="sldNum" sz="quarter" idx="5"/>
          </p:nvPr>
        </p:nvSpPr>
        <p:spPr/>
        <p:txBody>
          <a:bodyPr/>
          <a:lstStyle/>
          <a:p>
            <a:fld id="{2D70DE66-F951-43E3-BA64-2BD27E3D6995}" type="slidenum">
              <a:rPr lang="en-NG" smtClean="0"/>
              <a:t>58</a:t>
            </a:fld>
            <a:endParaRPr lang="en-NG"/>
          </a:p>
        </p:txBody>
      </p:sp>
    </p:spTree>
    <p:extLst>
      <p:ext uri="{BB962C8B-B14F-4D97-AF65-F5344CB8AC3E}">
        <p14:creationId xmlns:p14="http://schemas.microsoft.com/office/powerpoint/2010/main" val="395220807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E4FE2-66B3-5668-F355-74E8DB653A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D60BC0-3DF1-C842-A325-370B910B05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040A84-210E-9D8D-3997-C5B8211C7AAC}"/>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F735C99D-8C22-6B0B-6566-674AD63A8F8D}"/>
              </a:ext>
            </a:extLst>
          </p:cNvPr>
          <p:cNvSpPr>
            <a:spLocks noGrp="1"/>
          </p:cNvSpPr>
          <p:nvPr>
            <p:ph type="sldNum" sz="quarter" idx="5"/>
          </p:nvPr>
        </p:nvSpPr>
        <p:spPr/>
        <p:txBody>
          <a:bodyPr/>
          <a:lstStyle/>
          <a:p>
            <a:fld id="{2D70DE66-F951-43E3-BA64-2BD27E3D6995}" type="slidenum">
              <a:rPr lang="en-NG" smtClean="0"/>
              <a:t>59</a:t>
            </a:fld>
            <a:endParaRPr lang="en-NG"/>
          </a:p>
        </p:txBody>
      </p:sp>
    </p:spTree>
    <p:extLst>
      <p:ext uri="{BB962C8B-B14F-4D97-AF65-F5344CB8AC3E}">
        <p14:creationId xmlns:p14="http://schemas.microsoft.com/office/powerpoint/2010/main" val="4447278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ED985-8470-F24D-0963-EAF5D4D6A3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DBBBFA-E440-8C77-8224-B7D89E9FF0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DEBE4A-F970-AF16-2DE0-0E07837A8544}"/>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21C5A039-2C2F-DC2A-7AD1-2BCF9B1519E3}"/>
              </a:ext>
            </a:extLst>
          </p:cNvPr>
          <p:cNvSpPr>
            <a:spLocks noGrp="1"/>
          </p:cNvSpPr>
          <p:nvPr>
            <p:ph type="sldNum" sz="quarter" idx="5"/>
          </p:nvPr>
        </p:nvSpPr>
        <p:spPr/>
        <p:txBody>
          <a:bodyPr/>
          <a:lstStyle/>
          <a:p>
            <a:fld id="{2D70DE66-F951-43E3-BA64-2BD27E3D6995}" type="slidenum">
              <a:rPr lang="en-NG" smtClean="0"/>
              <a:t>60</a:t>
            </a:fld>
            <a:endParaRPr lang="en-NG"/>
          </a:p>
        </p:txBody>
      </p:sp>
    </p:spTree>
    <p:extLst>
      <p:ext uri="{BB962C8B-B14F-4D97-AF65-F5344CB8AC3E}">
        <p14:creationId xmlns:p14="http://schemas.microsoft.com/office/powerpoint/2010/main" val="39392479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EB3F8-5CA2-225E-4869-6BF8681DE7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FCF30B-2D48-32D7-4702-6A558979EA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A8DF34-E5BF-CE35-CBC6-EC87E65B21B3}"/>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886B0D32-2090-7BD0-498E-2588CC8D4809}"/>
              </a:ext>
            </a:extLst>
          </p:cNvPr>
          <p:cNvSpPr>
            <a:spLocks noGrp="1"/>
          </p:cNvSpPr>
          <p:nvPr>
            <p:ph type="sldNum" sz="quarter" idx="5"/>
          </p:nvPr>
        </p:nvSpPr>
        <p:spPr/>
        <p:txBody>
          <a:bodyPr/>
          <a:lstStyle/>
          <a:p>
            <a:fld id="{2D70DE66-F951-43E3-BA64-2BD27E3D6995}" type="slidenum">
              <a:rPr lang="en-NG" smtClean="0"/>
              <a:t>7</a:t>
            </a:fld>
            <a:endParaRPr lang="en-NG"/>
          </a:p>
        </p:txBody>
      </p:sp>
    </p:spTree>
    <p:extLst>
      <p:ext uri="{BB962C8B-B14F-4D97-AF65-F5344CB8AC3E}">
        <p14:creationId xmlns:p14="http://schemas.microsoft.com/office/powerpoint/2010/main" val="291918030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7F9FD-5F0A-3F77-A700-422850127D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7830E0-5310-BF1A-DEBC-F49708C9BE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EA60A9-623D-6E77-54E2-6F754D6B879A}"/>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EEBB193-4BF1-8B8C-DE6D-38A6BB854744}"/>
              </a:ext>
            </a:extLst>
          </p:cNvPr>
          <p:cNvSpPr>
            <a:spLocks noGrp="1"/>
          </p:cNvSpPr>
          <p:nvPr>
            <p:ph type="sldNum" sz="quarter" idx="5"/>
          </p:nvPr>
        </p:nvSpPr>
        <p:spPr/>
        <p:txBody>
          <a:bodyPr/>
          <a:lstStyle/>
          <a:p>
            <a:fld id="{2D70DE66-F951-43E3-BA64-2BD27E3D6995}" type="slidenum">
              <a:rPr lang="en-NG" smtClean="0"/>
              <a:t>61</a:t>
            </a:fld>
            <a:endParaRPr lang="en-NG"/>
          </a:p>
        </p:txBody>
      </p:sp>
    </p:spTree>
    <p:extLst>
      <p:ext uri="{BB962C8B-B14F-4D97-AF65-F5344CB8AC3E}">
        <p14:creationId xmlns:p14="http://schemas.microsoft.com/office/powerpoint/2010/main" val="174017571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B09ED-D2DE-D32C-75F5-D713BC0ABA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315525-2AA4-F9E9-48AB-99B850352B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D62713-1984-A81F-D0B6-90F88E0C2243}"/>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B30AEF96-A571-1132-EC56-132C5155F84C}"/>
              </a:ext>
            </a:extLst>
          </p:cNvPr>
          <p:cNvSpPr>
            <a:spLocks noGrp="1"/>
          </p:cNvSpPr>
          <p:nvPr>
            <p:ph type="sldNum" sz="quarter" idx="5"/>
          </p:nvPr>
        </p:nvSpPr>
        <p:spPr/>
        <p:txBody>
          <a:bodyPr/>
          <a:lstStyle/>
          <a:p>
            <a:fld id="{2D70DE66-F951-43E3-BA64-2BD27E3D6995}" type="slidenum">
              <a:rPr lang="en-NG" smtClean="0"/>
              <a:t>62</a:t>
            </a:fld>
            <a:endParaRPr lang="en-NG"/>
          </a:p>
        </p:txBody>
      </p:sp>
    </p:spTree>
    <p:extLst>
      <p:ext uri="{BB962C8B-B14F-4D97-AF65-F5344CB8AC3E}">
        <p14:creationId xmlns:p14="http://schemas.microsoft.com/office/powerpoint/2010/main" val="124354907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C1028-639F-C357-A867-AFE20B45F2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7960A2-E112-6EA8-9766-366FDE11DF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39B541-700D-C7C1-83E0-4C8DB2D96E5B}"/>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DA792621-0961-464C-9B9C-A5E64793D33C}"/>
              </a:ext>
            </a:extLst>
          </p:cNvPr>
          <p:cNvSpPr>
            <a:spLocks noGrp="1"/>
          </p:cNvSpPr>
          <p:nvPr>
            <p:ph type="sldNum" sz="quarter" idx="5"/>
          </p:nvPr>
        </p:nvSpPr>
        <p:spPr/>
        <p:txBody>
          <a:bodyPr/>
          <a:lstStyle/>
          <a:p>
            <a:fld id="{2D70DE66-F951-43E3-BA64-2BD27E3D6995}" type="slidenum">
              <a:rPr lang="en-NG" smtClean="0"/>
              <a:t>63</a:t>
            </a:fld>
            <a:endParaRPr lang="en-NG"/>
          </a:p>
        </p:txBody>
      </p:sp>
    </p:spTree>
    <p:extLst>
      <p:ext uri="{BB962C8B-B14F-4D97-AF65-F5344CB8AC3E}">
        <p14:creationId xmlns:p14="http://schemas.microsoft.com/office/powerpoint/2010/main" val="373098385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2478F-9F57-EE3E-48CD-9FA9766F38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E4EC7F-93DF-3863-A789-E51F126051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CBF134-5415-7D58-CBC5-8E97B5AE92AD}"/>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94709F9-F7D8-BDB3-087B-9815AEF1F614}"/>
              </a:ext>
            </a:extLst>
          </p:cNvPr>
          <p:cNvSpPr>
            <a:spLocks noGrp="1"/>
          </p:cNvSpPr>
          <p:nvPr>
            <p:ph type="sldNum" sz="quarter" idx="5"/>
          </p:nvPr>
        </p:nvSpPr>
        <p:spPr/>
        <p:txBody>
          <a:bodyPr/>
          <a:lstStyle/>
          <a:p>
            <a:fld id="{2D70DE66-F951-43E3-BA64-2BD27E3D6995}" type="slidenum">
              <a:rPr lang="en-NG" smtClean="0"/>
              <a:t>64</a:t>
            </a:fld>
            <a:endParaRPr lang="en-NG"/>
          </a:p>
        </p:txBody>
      </p:sp>
    </p:spTree>
    <p:extLst>
      <p:ext uri="{BB962C8B-B14F-4D97-AF65-F5344CB8AC3E}">
        <p14:creationId xmlns:p14="http://schemas.microsoft.com/office/powerpoint/2010/main" val="250308651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37362-F777-C258-0111-849C85F4E6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4ECD3B-56DE-B008-00C4-8EB6452311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4C6A78-E012-4D5A-ED83-F97BE11871C0}"/>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C23DF13-AC70-120F-9376-391F40D51E62}"/>
              </a:ext>
            </a:extLst>
          </p:cNvPr>
          <p:cNvSpPr>
            <a:spLocks noGrp="1"/>
          </p:cNvSpPr>
          <p:nvPr>
            <p:ph type="sldNum" sz="quarter" idx="5"/>
          </p:nvPr>
        </p:nvSpPr>
        <p:spPr/>
        <p:txBody>
          <a:bodyPr/>
          <a:lstStyle/>
          <a:p>
            <a:fld id="{2D70DE66-F951-43E3-BA64-2BD27E3D6995}" type="slidenum">
              <a:rPr lang="en-NG" smtClean="0"/>
              <a:t>65</a:t>
            </a:fld>
            <a:endParaRPr lang="en-NG"/>
          </a:p>
        </p:txBody>
      </p:sp>
    </p:spTree>
    <p:extLst>
      <p:ext uri="{BB962C8B-B14F-4D97-AF65-F5344CB8AC3E}">
        <p14:creationId xmlns:p14="http://schemas.microsoft.com/office/powerpoint/2010/main" val="310442143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8C3AC-4515-C9F9-FDA4-8ACE0A2300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39AEA3-6398-FDA7-60D3-18093B2E7E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559D43-3B12-E97C-6C10-5051CD215F48}"/>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2DB17130-B3DB-5D45-2215-597B09F22BB5}"/>
              </a:ext>
            </a:extLst>
          </p:cNvPr>
          <p:cNvSpPr>
            <a:spLocks noGrp="1"/>
          </p:cNvSpPr>
          <p:nvPr>
            <p:ph type="sldNum" sz="quarter" idx="5"/>
          </p:nvPr>
        </p:nvSpPr>
        <p:spPr/>
        <p:txBody>
          <a:bodyPr/>
          <a:lstStyle/>
          <a:p>
            <a:fld id="{2D70DE66-F951-43E3-BA64-2BD27E3D6995}" type="slidenum">
              <a:rPr lang="en-NG" smtClean="0"/>
              <a:t>66</a:t>
            </a:fld>
            <a:endParaRPr lang="en-NG"/>
          </a:p>
        </p:txBody>
      </p:sp>
    </p:spTree>
    <p:extLst>
      <p:ext uri="{BB962C8B-B14F-4D97-AF65-F5344CB8AC3E}">
        <p14:creationId xmlns:p14="http://schemas.microsoft.com/office/powerpoint/2010/main" val="134279038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8B8382-4B29-E0AE-1E56-1C0B0BD1F3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28B3B5-DCAE-4F44-039A-0A79C471CA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05CA6B-C13E-122A-F46A-F27EBB657312}"/>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B6BD4735-D6C9-4BBE-345A-7C6893FA136B}"/>
              </a:ext>
            </a:extLst>
          </p:cNvPr>
          <p:cNvSpPr>
            <a:spLocks noGrp="1"/>
          </p:cNvSpPr>
          <p:nvPr>
            <p:ph type="sldNum" sz="quarter" idx="5"/>
          </p:nvPr>
        </p:nvSpPr>
        <p:spPr/>
        <p:txBody>
          <a:bodyPr/>
          <a:lstStyle/>
          <a:p>
            <a:fld id="{2D70DE66-F951-43E3-BA64-2BD27E3D6995}" type="slidenum">
              <a:rPr lang="en-NG" smtClean="0"/>
              <a:t>67</a:t>
            </a:fld>
            <a:endParaRPr lang="en-NG"/>
          </a:p>
        </p:txBody>
      </p:sp>
    </p:spTree>
    <p:extLst>
      <p:ext uri="{BB962C8B-B14F-4D97-AF65-F5344CB8AC3E}">
        <p14:creationId xmlns:p14="http://schemas.microsoft.com/office/powerpoint/2010/main" val="245736442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C6BD3-36CA-AECE-1B16-0973199D90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AE5558-9A43-229F-BDEF-8092ACFE9A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104365-F327-B380-A0DC-D31950EE73ED}"/>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8BA9D059-3A5A-3F43-D6CF-9267BBE1548D}"/>
              </a:ext>
            </a:extLst>
          </p:cNvPr>
          <p:cNvSpPr>
            <a:spLocks noGrp="1"/>
          </p:cNvSpPr>
          <p:nvPr>
            <p:ph type="sldNum" sz="quarter" idx="5"/>
          </p:nvPr>
        </p:nvSpPr>
        <p:spPr/>
        <p:txBody>
          <a:bodyPr/>
          <a:lstStyle/>
          <a:p>
            <a:fld id="{2D70DE66-F951-43E3-BA64-2BD27E3D6995}" type="slidenum">
              <a:rPr lang="en-NG" smtClean="0"/>
              <a:t>68</a:t>
            </a:fld>
            <a:endParaRPr lang="en-NG"/>
          </a:p>
        </p:txBody>
      </p:sp>
    </p:spTree>
    <p:extLst>
      <p:ext uri="{BB962C8B-B14F-4D97-AF65-F5344CB8AC3E}">
        <p14:creationId xmlns:p14="http://schemas.microsoft.com/office/powerpoint/2010/main" val="265049629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A5B39-C740-E544-7ACC-5DF6D3B276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CCBD1F-F9A4-6EA8-4C4F-C6BA0C769C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AC634E-AA5C-F98A-FBC1-76899D204112}"/>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D763A6E6-9030-316C-7B47-AF3254707093}"/>
              </a:ext>
            </a:extLst>
          </p:cNvPr>
          <p:cNvSpPr>
            <a:spLocks noGrp="1"/>
          </p:cNvSpPr>
          <p:nvPr>
            <p:ph type="sldNum" sz="quarter" idx="5"/>
          </p:nvPr>
        </p:nvSpPr>
        <p:spPr/>
        <p:txBody>
          <a:bodyPr/>
          <a:lstStyle/>
          <a:p>
            <a:fld id="{2D70DE66-F951-43E3-BA64-2BD27E3D6995}" type="slidenum">
              <a:rPr lang="en-NG" smtClean="0"/>
              <a:t>69</a:t>
            </a:fld>
            <a:endParaRPr lang="en-NG"/>
          </a:p>
        </p:txBody>
      </p:sp>
    </p:spTree>
    <p:extLst>
      <p:ext uri="{BB962C8B-B14F-4D97-AF65-F5344CB8AC3E}">
        <p14:creationId xmlns:p14="http://schemas.microsoft.com/office/powerpoint/2010/main" val="7859099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A3C32-A07E-BCF5-14D4-EB8832AFFB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5AD371-102F-D4D9-D93E-F9D4A1E3E4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50239F-E691-C5BB-FFFF-A4497520249C}"/>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C0DDED46-74BC-32F5-0A44-3AB21979BDFA}"/>
              </a:ext>
            </a:extLst>
          </p:cNvPr>
          <p:cNvSpPr>
            <a:spLocks noGrp="1"/>
          </p:cNvSpPr>
          <p:nvPr>
            <p:ph type="sldNum" sz="quarter" idx="5"/>
          </p:nvPr>
        </p:nvSpPr>
        <p:spPr/>
        <p:txBody>
          <a:bodyPr/>
          <a:lstStyle/>
          <a:p>
            <a:fld id="{2D70DE66-F951-43E3-BA64-2BD27E3D6995}" type="slidenum">
              <a:rPr lang="en-NG" smtClean="0"/>
              <a:t>70</a:t>
            </a:fld>
            <a:endParaRPr lang="en-NG"/>
          </a:p>
        </p:txBody>
      </p:sp>
    </p:spTree>
    <p:extLst>
      <p:ext uri="{BB962C8B-B14F-4D97-AF65-F5344CB8AC3E}">
        <p14:creationId xmlns:p14="http://schemas.microsoft.com/office/powerpoint/2010/main" val="1493796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28864-0CDF-9674-542D-BF63478705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2C6198-DD5F-9DA4-FA06-3C00DEA1DC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B41331-5BB9-A6A7-ECA8-A7F0912C3D9E}"/>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DDDE92F0-82F7-C5AB-854D-6E97ECC0ECD4}"/>
              </a:ext>
            </a:extLst>
          </p:cNvPr>
          <p:cNvSpPr>
            <a:spLocks noGrp="1"/>
          </p:cNvSpPr>
          <p:nvPr>
            <p:ph type="sldNum" sz="quarter" idx="5"/>
          </p:nvPr>
        </p:nvSpPr>
        <p:spPr/>
        <p:txBody>
          <a:bodyPr/>
          <a:lstStyle/>
          <a:p>
            <a:fld id="{2D70DE66-F951-43E3-BA64-2BD27E3D6995}" type="slidenum">
              <a:rPr lang="en-NG" smtClean="0"/>
              <a:t>8</a:t>
            </a:fld>
            <a:endParaRPr lang="en-NG"/>
          </a:p>
        </p:txBody>
      </p:sp>
    </p:spTree>
    <p:extLst>
      <p:ext uri="{BB962C8B-B14F-4D97-AF65-F5344CB8AC3E}">
        <p14:creationId xmlns:p14="http://schemas.microsoft.com/office/powerpoint/2010/main" val="109357260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02739-3020-1993-819F-5522215C30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98F427-CF3C-D030-95BC-0CC0AE5599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C21AA5-4CC0-657A-E472-7EA27DCF0B2C}"/>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D09155AF-3763-A5CC-729C-0954DA6C56AE}"/>
              </a:ext>
            </a:extLst>
          </p:cNvPr>
          <p:cNvSpPr>
            <a:spLocks noGrp="1"/>
          </p:cNvSpPr>
          <p:nvPr>
            <p:ph type="sldNum" sz="quarter" idx="5"/>
          </p:nvPr>
        </p:nvSpPr>
        <p:spPr/>
        <p:txBody>
          <a:bodyPr/>
          <a:lstStyle/>
          <a:p>
            <a:fld id="{2D70DE66-F951-43E3-BA64-2BD27E3D6995}" type="slidenum">
              <a:rPr lang="en-NG" smtClean="0"/>
              <a:t>71</a:t>
            </a:fld>
            <a:endParaRPr lang="en-NG"/>
          </a:p>
        </p:txBody>
      </p:sp>
    </p:spTree>
    <p:extLst>
      <p:ext uri="{BB962C8B-B14F-4D97-AF65-F5344CB8AC3E}">
        <p14:creationId xmlns:p14="http://schemas.microsoft.com/office/powerpoint/2010/main" val="13667536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4E037-7199-8094-3739-504474A026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D029A1-0248-7994-EE07-9AC766D651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E84D40-72B1-A5D6-56C0-692A36230F62}"/>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720BEA3-7D99-420B-C58F-91E0C29CFBA8}"/>
              </a:ext>
            </a:extLst>
          </p:cNvPr>
          <p:cNvSpPr>
            <a:spLocks noGrp="1"/>
          </p:cNvSpPr>
          <p:nvPr>
            <p:ph type="sldNum" sz="quarter" idx="5"/>
          </p:nvPr>
        </p:nvSpPr>
        <p:spPr/>
        <p:txBody>
          <a:bodyPr/>
          <a:lstStyle/>
          <a:p>
            <a:fld id="{2D70DE66-F951-43E3-BA64-2BD27E3D6995}" type="slidenum">
              <a:rPr lang="en-NG" smtClean="0"/>
              <a:t>72</a:t>
            </a:fld>
            <a:endParaRPr lang="en-NG"/>
          </a:p>
        </p:txBody>
      </p:sp>
    </p:spTree>
    <p:extLst>
      <p:ext uri="{BB962C8B-B14F-4D97-AF65-F5344CB8AC3E}">
        <p14:creationId xmlns:p14="http://schemas.microsoft.com/office/powerpoint/2010/main" val="28574952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CA6AD-7104-BED8-653B-41D762A888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C9573C-405C-7C74-FDB5-A2A3FF090A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0D1043-973C-3ACE-6658-DA77BBB606DB}"/>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EE17BB65-4837-91C9-DA3E-5645A4642722}"/>
              </a:ext>
            </a:extLst>
          </p:cNvPr>
          <p:cNvSpPr>
            <a:spLocks noGrp="1"/>
          </p:cNvSpPr>
          <p:nvPr>
            <p:ph type="sldNum" sz="quarter" idx="5"/>
          </p:nvPr>
        </p:nvSpPr>
        <p:spPr/>
        <p:txBody>
          <a:bodyPr/>
          <a:lstStyle/>
          <a:p>
            <a:fld id="{2D70DE66-F951-43E3-BA64-2BD27E3D6995}" type="slidenum">
              <a:rPr lang="en-NG" smtClean="0"/>
              <a:t>73</a:t>
            </a:fld>
            <a:endParaRPr lang="en-NG"/>
          </a:p>
        </p:txBody>
      </p:sp>
    </p:spTree>
    <p:extLst>
      <p:ext uri="{BB962C8B-B14F-4D97-AF65-F5344CB8AC3E}">
        <p14:creationId xmlns:p14="http://schemas.microsoft.com/office/powerpoint/2010/main" val="131023970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AD575-A10F-5D47-8A82-98034B6B13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98C908-5589-73A0-D5BC-DB376BA0C5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A19329-CABE-543D-0C65-372DEEC3EDA7}"/>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2A6B16F4-1B58-C284-DE78-A8B22369331A}"/>
              </a:ext>
            </a:extLst>
          </p:cNvPr>
          <p:cNvSpPr>
            <a:spLocks noGrp="1"/>
          </p:cNvSpPr>
          <p:nvPr>
            <p:ph type="sldNum" sz="quarter" idx="5"/>
          </p:nvPr>
        </p:nvSpPr>
        <p:spPr/>
        <p:txBody>
          <a:bodyPr/>
          <a:lstStyle/>
          <a:p>
            <a:fld id="{2D70DE66-F951-43E3-BA64-2BD27E3D6995}" type="slidenum">
              <a:rPr lang="en-NG" smtClean="0"/>
              <a:t>74</a:t>
            </a:fld>
            <a:endParaRPr lang="en-NG"/>
          </a:p>
        </p:txBody>
      </p:sp>
    </p:spTree>
    <p:extLst>
      <p:ext uri="{BB962C8B-B14F-4D97-AF65-F5344CB8AC3E}">
        <p14:creationId xmlns:p14="http://schemas.microsoft.com/office/powerpoint/2010/main" val="3381610720"/>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DCB2B-DD29-6544-A066-C0166E0E83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D6E30E-7B52-5DDF-3DD1-6F9D29BFB8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F7A111-720D-5593-C7C5-C4A97B4CA691}"/>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D76925EA-5F17-5C7D-A084-9A3F579DE753}"/>
              </a:ext>
            </a:extLst>
          </p:cNvPr>
          <p:cNvSpPr>
            <a:spLocks noGrp="1"/>
          </p:cNvSpPr>
          <p:nvPr>
            <p:ph type="sldNum" sz="quarter" idx="5"/>
          </p:nvPr>
        </p:nvSpPr>
        <p:spPr/>
        <p:txBody>
          <a:bodyPr/>
          <a:lstStyle/>
          <a:p>
            <a:fld id="{2D70DE66-F951-43E3-BA64-2BD27E3D6995}" type="slidenum">
              <a:rPr lang="en-NG" smtClean="0"/>
              <a:t>75</a:t>
            </a:fld>
            <a:endParaRPr lang="en-NG"/>
          </a:p>
        </p:txBody>
      </p:sp>
    </p:spTree>
    <p:extLst>
      <p:ext uri="{BB962C8B-B14F-4D97-AF65-F5344CB8AC3E}">
        <p14:creationId xmlns:p14="http://schemas.microsoft.com/office/powerpoint/2010/main" val="3422099381"/>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E444E-6F9B-4DE2-B101-791B7679FE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E66393-5BC6-A907-1E45-79B7AD7704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AE1801-46E0-F19A-A318-C2CE28F9215B}"/>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B5150836-A7BB-75FA-576D-94503F3BFAF8}"/>
              </a:ext>
            </a:extLst>
          </p:cNvPr>
          <p:cNvSpPr>
            <a:spLocks noGrp="1"/>
          </p:cNvSpPr>
          <p:nvPr>
            <p:ph type="sldNum" sz="quarter" idx="5"/>
          </p:nvPr>
        </p:nvSpPr>
        <p:spPr/>
        <p:txBody>
          <a:bodyPr/>
          <a:lstStyle/>
          <a:p>
            <a:fld id="{2D70DE66-F951-43E3-BA64-2BD27E3D6995}" type="slidenum">
              <a:rPr lang="en-NG" smtClean="0"/>
              <a:t>76</a:t>
            </a:fld>
            <a:endParaRPr lang="en-NG"/>
          </a:p>
        </p:txBody>
      </p:sp>
    </p:spTree>
    <p:extLst>
      <p:ext uri="{BB962C8B-B14F-4D97-AF65-F5344CB8AC3E}">
        <p14:creationId xmlns:p14="http://schemas.microsoft.com/office/powerpoint/2010/main" val="293665211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A34BFB-0DBF-9917-7F0E-8BE9B6849D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C18125-6C2E-4308-1E54-5105674193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F418A1-1049-5EFD-7B7C-17BA8E503138}"/>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8811D47F-84C2-8A14-86D2-F31D03872686}"/>
              </a:ext>
            </a:extLst>
          </p:cNvPr>
          <p:cNvSpPr>
            <a:spLocks noGrp="1"/>
          </p:cNvSpPr>
          <p:nvPr>
            <p:ph type="sldNum" sz="quarter" idx="5"/>
          </p:nvPr>
        </p:nvSpPr>
        <p:spPr/>
        <p:txBody>
          <a:bodyPr/>
          <a:lstStyle/>
          <a:p>
            <a:fld id="{2D70DE66-F951-43E3-BA64-2BD27E3D6995}" type="slidenum">
              <a:rPr lang="en-NG" smtClean="0"/>
              <a:t>77</a:t>
            </a:fld>
            <a:endParaRPr lang="en-NG"/>
          </a:p>
        </p:txBody>
      </p:sp>
    </p:spTree>
    <p:extLst>
      <p:ext uri="{BB962C8B-B14F-4D97-AF65-F5344CB8AC3E}">
        <p14:creationId xmlns:p14="http://schemas.microsoft.com/office/powerpoint/2010/main" val="164656595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0BF60-08C1-7F7C-47B0-3EA7429788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0E580F-9A8F-6340-138A-906B085BB2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CA8639-688F-80D2-F93F-B6246F9CBD3A}"/>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B0DEEB2E-864D-1B5F-E0DD-56C71E04D058}"/>
              </a:ext>
            </a:extLst>
          </p:cNvPr>
          <p:cNvSpPr>
            <a:spLocks noGrp="1"/>
          </p:cNvSpPr>
          <p:nvPr>
            <p:ph type="sldNum" sz="quarter" idx="5"/>
          </p:nvPr>
        </p:nvSpPr>
        <p:spPr/>
        <p:txBody>
          <a:bodyPr/>
          <a:lstStyle/>
          <a:p>
            <a:fld id="{2D70DE66-F951-43E3-BA64-2BD27E3D6995}" type="slidenum">
              <a:rPr lang="en-NG" smtClean="0"/>
              <a:t>78</a:t>
            </a:fld>
            <a:endParaRPr lang="en-NG"/>
          </a:p>
        </p:txBody>
      </p:sp>
    </p:spTree>
    <p:extLst>
      <p:ext uri="{BB962C8B-B14F-4D97-AF65-F5344CB8AC3E}">
        <p14:creationId xmlns:p14="http://schemas.microsoft.com/office/powerpoint/2010/main" val="100890603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30279-3FB8-5E5D-6D25-94FE4E0713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40D00F-C8EB-A822-A4B0-DC1C8C974F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327A3F-ED6B-27F3-5BAC-B92F249BD06B}"/>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A63998F4-AA57-2E4C-2408-CA07B84EEBD9}"/>
              </a:ext>
            </a:extLst>
          </p:cNvPr>
          <p:cNvSpPr>
            <a:spLocks noGrp="1"/>
          </p:cNvSpPr>
          <p:nvPr>
            <p:ph type="sldNum" sz="quarter" idx="5"/>
          </p:nvPr>
        </p:nvSpPr>
        <p:spPr/>
        <p:txBody>
          <a:bodyPr/>
          <a:lstStyle/>
          <a:p>
            <a:fld id="{2D70DE66-F951-43E3-BA64-2BD27E3D6995}" type="slidenum">
              <a:rPr lang="en-NG" smtClean="0"/>
              <a:t>79</a:t>
            </a:fld>
            <a:endParaRPr lang="en-NG"/>
          </a:p>
        </p:txBody>
      </p:sp>
    </p:spTree>
    <p:extLst>
      <p:ext uri="{BB962C8B-B14F-4D97-AF65-F5344CB8AC3E}">
        <p14:creationId xmlns:p14="http://schemas.microsoft.com/office/powerpoint/2010/main" val="113942984"/>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B3093-CA15-6D66-B99C-1E73A067FA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C8CA5F-C7F4-D66E-400C-C51746D428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506B30-549B-43C2-8DC3-DB6130A210A2}"/>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DDF1AD9-906A-6D07-C3E7-D71186D2FB16}"/>
              </a:ext>
            </a:extLst>
          </p:cNvPr>
          <p:cNvSpPr>
            <a:spLocks noGrp="1"/>
          </p:cNvSpPr>
          <p:nvPr>
            <p:ph type="sldNum" sz="quarter" idx="5"/>
          </p:nvPr>
        </p:nvSpPr>
        <p:spPr/>
        <p:txBody>
          <a:bodyPr/>
          <a:lstStyle/>
          <a:p>
            <a:fld id="{2D70DE66-F951-43E3-BA64-2BD27E3D6995}" type="slidenum">
              <a:rPr lang="en-NG" smtClean="0"/>
              <a:t>80</a:t>
            </a:fld>
            <a:endParaRPr lang="en-NG"/>
          </a:p>
        </p:txBody>
      </p:sp>
    </p:spTree>
    <p:extLst>
      <p:ext uri="{BB962C8B-B14F-4D97-AF65-F5344CB8AC3E}">
        <p14:creationId xmlns:p14="http://schemas.microsoft.com/office/powerpoint/2010/main" val="1974327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F462B-A097-1CAB-6737-5304EDBF3D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68CAB9-AE28-44F5-5DEE-460C9EBED1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10A683-5AB2-2646-748B-D1368D0E463E}"/>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98E7A1A-0303-CBB3-F0B9-0AAE7CC92077}"/>
              </a:ext>
            </a:extLst>
          </p:cNvPr>
          <p:cNvSpPr>
            <a:spLocks noGrp="1"/>
          </p:cNvSpPr>
          <p:nvPr>
            <p:ph type="sldNum" sz="quarter" idx="5"/>
          </p:nvPr>
        </p:nvSpPr>
        <p:spPr/>
        <p:txBody>
          <a:bodyPr/>
          <a:lstStyle/>
          <a:p>
            <a:fld id="{2D70DE66-F951-43E3-BA64-2BD27E3D6995}" type="slidenum">
              <a:rPr lang="en-NG" smtClean="0"/>
              <a:t>9</a:t>
            </a:fld>
            <a:endParaRPr lang="en-NG"/>
          </a:p>
        </p:txBody>
      </p:sp>
    </p:spTree>
    <p:extLst>
      <p:ext uri="{BB962C8B-B14F-4D97-AF65-F5344CB8AC3E}">
        <p14:creationId xmlns:p14="http://schemas.microsoft.com/office/powerpoint/2010/main" val="2947467977"/>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78675-0578-A0A3-CD2C-4C3C06C67B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B53E39-4D34-80FB-6CA6-0E1D9BA1D5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D962F7-C80B-4828-C749-162C1DA5C347}"/>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8A9D9279-61A0-0306-0E08-8FAA8756113D}"/>
              </a:ext>
            </a:extLst>
          </p:cNvPr>
          <p:cNvSpPr>
            <a:spLocks noGrp="1"/>
          </p:cNvSpPr>
          <p:nvPr>
            <p:ph type="sldNum" sz="quarter" idx="5"/>
          </p:nvPr>
        </p:nvSpPr>
        <p:spPr/>
        <p:txBody>
          <a:bodyPr/>
          <a:lstStyle/>
          <a:p>
            <a:fld id="{2D70DE66-F951-43E3-BA64-2BD27E3D6995}" type="slidenum">
              <a:rPr lang="en-NG" smtClean="0"/>
              <a:t>81</a:t>
            </a:fld>
            <a:endParaRPr lang="en-NG"/>
          </a:p>
        </p:txBody>
      </p:sp>
    </p:spTree>
    <p:extLst>
      <p:ext uri="{BB962C8B-B14F-4D97-AF65-F5344CB8AC3E}">
        <p14:creationId xmlns:p14="http://schemas.microsoft.com/office/powerpoint/2010/main" val="1603576975"/>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A95FB-13D3-86E9-DEF5-A4FBF084D8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A49505-87A4-D59A-E4C4-FC6B3C2746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33DC5D-1EFC-B113-8790-D8D5CC37DBD8}"/>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3C4CDAC9-9E4D-3FC0-264B-434F0EFB8FB0}"/>
              </a:ext>
            </a:extLst>
          </p:cNvPr>
          <p:cNvSpPr>
            <a:spLocks noGrp="1"/>
          </p:cNvSpPr>
          <p:nvPr>
            <p:ph type="sldNum" sz="quarter" idx="5"/>
          </p:nvPr>
        </p:nvSpPr>
        <p:spPr/>
        <p:txBody>
          <a:bodyPr/>
          <a:lstStyle/>
          <a:p>
            <a:fld id="{2D70DE66-F951-43E3-BA64-2BD27E3D6995}" type="slidenum">
              <a:rPr lang="en-NG" smtClean="0"/>
              <a:t>82</a:t>
            </a:fld>
            <a:endParaRPr lang="en-NG"/>
          </a:p>
        </p:txBody>
      </p:sp>
    </p:spTree>
    <p:extLst>
      <p:ext uri="{BB962C8B-B14F-4D97-AF65-F5344CB8AC3E}">
        <p14:creationId xmlns:p14="http://schemas.microsoft.com/office/powerpoint/2010/main" val="109317859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3A724-24E7-7CEA-76ED-5B0C76FE59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F7280A-6E41-8890-AE6F-3CB10AB932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BC6A44-06AC-C9C1-738C-9DD91C5F4B68}"/>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B2815162-F81D-D4B9-EE39-C461DAF873E1}"/>
              </a:ext>
            </a:extLst>
          </p:cNvPr>
          <p:cNvSpPr>
            <a:spLocks noGrp="1"/>
          </p:cNvSpPr>
          <p:nvPr>
            <p:ph type="sldNum" sz="quarter" idx="5"/>
          </p:nvPr>
        </p:nvSpPr>
        <p:spPr/>
        <p:txBody>
          <a:bodyPr/>
          <a:lstStyle/>
          <a:p>
            <a:fld id="{2D70DE66-F951-43E3-BA64-2BD27E3D6995}" type="slidenum">
              <a:rPr lang="en-NG" smtClean="0"/>
              <a:t>83</a:t>
            </a:fld>
            <a:endParaRPr lang="en-NG"/>
          </a:p>
        </p:txBody>
      </p:sp>
    </p:spTree>
    <p:extLst>
      <p:ext uri="{BB962C8B-B14F-4D97-AF65-F5344CB8AC3E}">
        <p14:creationId xmlns:p14="http://schemas.microsoft.com/office/powerpoint/2010/main" val="3953941391"/>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AC320-31A3-DF6D-AE16-BAE84C1EEC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DCD86D-045E-7489-43F9-CFA6B3575F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08AF86-2BDA-8177-3310-B3B0942D4D6B}"/>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874EE616-9FC0-D432-7300-A4ACAEB188C1}"/>
              </a:ext>
            </a:extLst>
          </p:cNvPr>
          <p:cNvSpPr>
            <a:spLocks noGrp="1"/>
          </p:cNvSpPr>
          <p:nvPr>
            <p:ph type="sldNum" sz="quarter" idx="5"/>
          </p:nvPr>
        </p:nvSpPr>
        <p:spPr/>
        <p:txBody>
          <a:bodyPr/>
          <a:lstStyle/>
          <a:p>
            <a:fld id="{2D70DE66-F951-43E3-BA64-2BD27E3D6995}" type="slidenum">
              <a:rPr lang="en-NG" smtClean="0"/>
              <a:t>84</a:t>
            </a:fld>
            <a:endParaRPr lang="en-NG"/>
          </a:p>
        </p:txBody>
      </p:sp>
    </p:spTree>
    <p:extLst>
      <p:ext uri="{BB962C8B-B14F-4D97-AF65-F5344CB8AC3E}">
        <p14:creationId xmlns:p14="http://schemas.microsoft.com/office/powerpoint/2010/main" val="4198699642"/>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4C37B-57CC-C917-5420-CC7AF69953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F0D7F4-289B-622B-4A57-EE2B919DBA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05DF15-0625-0911-1221-29169FA3D227}"/>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DBBF4528-71C2-CE7E-416B-06A04E87026C}"/>
              </a:ext>
            </a:extLst>
          </p:cNvPr>
          <p:cNvSpPr>
            <a:spLocks noGrp="1"/>
          </p:cNvSpPr>
          <p:nvPr>
            <p:ph type="sldNum" sz="quarter" idx="5"/>
          </p:nvPr>
        </p:nvSpPr>
        <p:spPr/>
        <p:txBody>
          <a:bodyPr/>
          <a:lstStyle/>
          <a:p>
            <a:fld id="{2D70DE66-F951-43E3-BA64-2BD27E3D6995}" type="slidenum">
              <a:rPr lang="en-NG" smtClean="0"/>
              <a:t>85</a:t>
            </a:fld>
            <a:endParaRPr lang="en-NG"/>
          </a:p>
        </p:txBody>
      </p:sp>
    </p:spTree>
    <p:extLst>
      <p:ext uri="{BB962C8B-B14F-4D97-AF65-F5344CB8AC3E}">
        <p14:creationId xmlns:p14="http://schemas.microsoft.com/office/powerpoint/2010/main" val="106588084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3A6C2-8701-9FE2-CAFD-97FE5C4A04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70488C-5DC2-3DCC-A627-2EAF2B945A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C5AD63-1930-4CAE-1199-C2D79D33B70C}"/>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EB66243E-30BA-09BD-0DB7-ED6FB56420B5}"/>
              </a:ext>
            </a:extLst>
          </p:cNvPr>
          <p:cNvSpPr>
            <a:spLocks noGrp="1"/>
          </p:cNvSpPr>
          <p:nvPr>
            <p:ph type="sldNum" sz="quarter" idx="5"/>
          </p:nvPr>
        </p:nvSpPr>
        <p:spPr/>
        <p:txBody>
          <a:bodyPr/>
          <a:lstStyle/>
          <a:p>
            <a:fld id="{2D70DE66-F951-43E3-BA64-2BD27E3D6995}" type="slidenum">
              <a:rPr lang="en-NG" smtClean="0"/>
              <a:t>86</a:t>
            </a:fld>
            <a:endParaRPr lang="en-NG"/>
          </a:p>
        </p:txBody>
      </p:sp>
    </p:spTree>
    <p:extLst>
      <p:ext uri="{BB962C8B-B14F-4D97-AF65-F5344CB8AC3E}">
        <p14:creationId xmlns:p14="http://schemas.microsoft.com/office/powerpoint/2010/main" val="2188655483"/>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63C90-5ED5-90EB-6ED8-BE4CE98008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BAA69C-1053-C122-4655-FC2246D924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77444F-FF9C-A71A-76E7-6AD4D593724E}"/>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167D7501-DB21-D59A-0384-D3DC03090374}"/>
              </a:ext>
            </a:extLst>
          </p:cNvPr>
          <p:cNvSpPr>
            <a:spLocks noGrp="1"/>
          </p:cNvSpPr>
          <p:nvPr>
            <p:ph type="sldNum" sz="quarter" idx="5"/>
          </p:nvPr>
        </p:nvSpPr>
        <p:spPr/>
        <p:txBody>
          <a:bodyPr/>
          <a:lstStyle/>
          <a:p>
            <a:fld id="{2D70DE66-F951-43E3-BA64-2BD27E3D6995}" type="slidenum">
              <a:rPr lang="en-NG" smtClean="0"/>
              <a:t>87</a:t>
            </a:fld>
            <a:endParaRPr lang="en-NG"/>
          </a:p>
        </p:txBody>
      </p:sp>
    </p:spTree>
    <p:extLst>
      <p:ext uri="{BB962C8B-B14F-4D97-AF65-F5344CB8AC3E}">
        <p14:creationId xmlns:p14="http://schemas.microsoft.com/office/powerpoint/2010/main" val="762243780"/>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1935B-05B8-4212-F9AB-3501A0F6E0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99CDD1-9291-DFB9-6063-9FABDFF158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6852C2-88C2-0743-EF2C-A943338AB648}"/>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5FF88061-9C91-570C-1E29-C13DBA04521D}"/>
              </a:ext>
            </a:extLst>
          </p:cNvPr>
          <p:cNvSpPr>
            <a:spLocks noGrp="1"/>
          </p:cNvSpPr>
          <p:nvPr>
            <p:ph type="sldNum" sz="quarter" idx="5"/>
          </p:nvPr>
        </p:nvSpPr>
        <p:spPr/>
        <p:txBody>
          <a:bodyPr/>
          <a:lstStyle/>
          <a:p>
            <a:fld id="{2D70DE66-F951-43E3-BA64-2BD27E3D6995}" type="slidenum">
              <a:rPr lang="en-NG" smtClean="0"/>
              <a:t>88</a:t>
            </a:fld>
            <a:endParaRPr lang="en-NG"/>
          </a:p>
        </p:txBody>
      </p:sp>
    </p:spTree>
    <p:extLst>
      <p:ext uri="{BB962C8B-B14F-4D97-AF65-F5344CB8AC3E}">
        <p14:creationId xmlns:p14="http://schemas.microsoft.com/office/powerpoint/2010/main" val="3614193440"/>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2DC634-EF06-F8F4-983C-1A61E69F39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C142FD-E24B-F463-E53F-C5F6C3C48C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1432B7-674F-D54E-CC02-DA1B7BC9A578}"/>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5B41EBCD-4FB1-5A30-A665-7908728ECE90}"/>
              </a:ext>
            </a:extLst>
          </p:cNvPr>
          <p:cNvSpPr>
            <a:spLocks noGrp="1"/>
          </p:cNvSpPr>
          <p:nvPr>
            <p:ph type="sldNum" sz="quarter" idx="5"/>
          </p:nvPr>
        </p:nvSpPr>
        <p:spPr/>
        <p:txBody>
          <a:bodyPr/>
          <a:lstStyle/>
          <a:p>
            <a:fld id="{2D70DE66-F951-43E3-BA64-2BD27E3D6995}" type="slidenum">
              <a:rPr lang="en-NG" smtClean="0"/>
              <a:t>89</a:t>
            </a:fld>
            <a:endParaRPr lang="en-NG"/>
          </a:p>
        </p:txBody>
      </p:sp>
    </p:spTree>
    <p:extLst>
      <p:ext uri="{BB962C8B-B14F-4D97-AF65-F5344CB8AC3E}">
        <p14:creationId xmlns:p14="http://schemas.microsoft.com/office/powerpoint/2010/main" val="3940747749"/>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2AC45-B722-8DC9-AC25-886A2F8A3A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44F89D-A8BC-9DC8-091B-AF54B7E1DC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BFD68F-851D-5165-FB52-7B4B2387DF98}"/>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6744630E-670F-7B6A-FA90-E81896E7F9E6}"/>
              </a:ext>
            </a:extLst>
          </p:cNvPr>
          <p:cNvSpPr>
            <a:spLocks noGrp="1"/>
          </p:cNvSpPr>
          <p:nvPr>
            <p:ph type="sldNum" sz="quarter" idx="5"/>
          </p:nvPr>
        </p:nvSpPr>
        <p:spPr/>
        <p:txBody>
          <a:bodyPr/>
          <a:lstStyle/>
          <a:p>
            <a:fld id="{2D70DE66-F951-43E3-BA64-2BD27E3D6995}" type="slidenum">
              <a:rPr lang="en-NG" smtClean="0"/>
              <a:t>90</a:t>
            </a:fld>
            <a:endParaRPr lang="en-NG"/>
          </a:p>
        </p:txBody>
      </p:sp>
    </p:spTree>
    <p:extLst>
      <p:ext uri="{BB962C8B-B14F-4D97-AF65-F5344CB8AC3E}">
        <p14:creationId xmlns:p14="http://schemas.microsoft.com/office/powerpoint/2010/main" val="7678206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2031C-46B8-F2E2-B850-5CAD755CD8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BDB479-0C2D-23D0-2532-6CD1487D01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52B9E4-4981-BF7E-295F-6ABAD3498124}"/>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C1658D68-EBDA-1D10-E7E2-572D28377C10}"/>
              </a:ext>
            </a:extLst>
          </p:cNvPr>
          <p:cNvSpPr>
            <a:spLocks noGrp="1"/>
          </p:cNvSpPr>
          <p:nvPr>
            <p:ph type="sldNum" sz="quarter" idx="5"/>
          </p:nvPr>
        </p:nvSpPr>
        <p:spPr/>
        <p:txBody>
          <a:bodyPr/>
          <a:lstStyle/>
          <a:p>
            <a:fld id="{2D70DE66-F951-43E3-BA64-2BD27E3D6995}" type="slidenum">
              <a:rPr lang="en-NG" smtClean="0"/>
              <a:t>10</a:t>
            </a:fld>
            <a:endParaRPr lang="en-NG"/>
          </a:p>
        </p:txBody>
      </p:sp>
    </p:spTree>
    <p:extLst>
      <p:ext uri="{BB962C8B-B14F-4D97-AF65-F5344CB8AC3E}">
        <p14:creationId xmlns:p14="http://schemas.microsoft.com/office/powerpoint/2010/main" val="9345938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4DE8D-07C5-3E91-F0BF-BC75467A8C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E0D27D-572E-639A-6519-81D1DA9203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E73134-7573-B0F5-E35E-674BCB728971}"/>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8F3D41CA-E190-B84D-9503-8DE90820BDB8}"/>
              </a:ext>
            </a:extLst>
          </p:cNvPr>
          <p:cNvSpPr>
            <a:spLocks noGrp="1"/>
          </p:cNvSpPr>
          <p:nvPr>
            <p:ph type="sldNum" sz="quarter" idx="5"/>
          </p:nvPr>
        </p:nvSpPr>
        <p:spPr/>
        <p:txBody>
          <a:bodyPr/>
          <a:lstStyle/>
          <a:p>
            <a:fld id="{2D70DE66-F951-43E3-BA64-2BD27E3D6995}" type="slidenum">
              <a:rPr lang="en-NG" smtClean="0"/>
              <a:t>91</a:t>
            </a:fld>
            <a:endParaRPr lang="en-NG"/>
          </a:p>
        </p:txBody>
      </p:sp>
    </p:spTree>
    <p:extLst>
      <p:ext uri="{BB962C8B-B14F-4D97-AF65-F5344CB8AC3E}">
        <p14:creationId xmlns:p14="http://schemas.microsoft.com/office/powerpoint/2010/main" val="408471024"/>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20917-9CA0-3E49-B84C-9142521F7A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CD7CCA-2911-FD78-A1E5-2C9BF08FD4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B86792-F436-A318-C211-36C38563C7B6}"/>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C264E4E4-9F4A-7EA5-F3EB-3637054FF920}"/>
              </a:ext>
            </a:extLst>
          </p:cNvPr>
          <p:cNvSpPr>
            <a:spLocks noGrp="1"/>
          </p:cNvSpPr>
          <p:nvPr>
            <p:ph type="sldNum" sz="quarter" idx="5"/>
          </p:nvPr>
        </p:nvSpPr>
        <p:spPr/>
        <p:txBody>
          <a:bodyPr/>
          <a:lstStyle/>
          <a:p>
            <a:fld id="{2D70DE66-F951-43E3-BA64-2BD27E3D6995}" type="slidenum">
              <a:rPr lang="en-NG" smtClean="0"/>
              <a:t>92</a:t>
            </a:fld>
            <a:endParaRPr lang="en-NG"/>
          </a:p>
        </p:txBody>
      </p:sp>
    </p:spTree>
    <p:extLst>
      <p:ext uri="{BB962C8B-B14F-4D97-AF65-F5344CB8AC3E}">
        <p14:creationId xmlns:p14="http://schemas.microsoft.com/office/powerpoint/2010/main" val="333727840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7C5AE-876B-09E6-98E2-0AB213974B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6BCAF7-EADA-1BC8-C81B-082980D503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520518-57B6-E8C9-D15D-4B8EC1B83C77}"/>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6BF0E40A-39A9-7167-5A0E-FBAB14B1CC19}"/>
              </a:ext>
            </a:extLst>
          </p:cNvPr>
          <p:cNvSpPr>
            <a:spLocks noGrp="1"/>
          </p:cNvSpPr>
          <p:nvPr>
            <p:ph type="sldNum" sz="quarter" idx="5"/>
          </p:nvPr>
        </p:nvSpPr>
        <p:spPr/>
        <p:txBody>
          <a:bodyPr/>
          <a:lstStyle/>
          <a:p>
            <a:fld id="{2D70DE66-F951-43E3-BA64-2BD27E3D6995}" type="slidenum">
              <a:rPr lang="en-NG" smtClean="0"/>
              <a:t>93</a:t>
            </a:fld>
            <a:endParaRPr lang="en-NG"/>
          </a:p>
        </p:txBody>
      </p:sp>
    </p:spTree>
    <p:extLst>
      <p:ext uri="{BB962C8B-B14F-4D97-AF65-F5344CB8AC3E}">
        <p14:creationId xmlns:p14="http://schemas.microsoft.com/office/powerpoint/2010/main" val="208724946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8077F-FDA9-38C6-B971-FC48A6700D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040F6D-BC49-F040-8BD8-E8B718AC2B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7E918A-9AE6-E975-D53E-B08925CCDD55}"/>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251DCC46-F506-B021-1EBE-62B6FDF8ECC0}"/>
              </a:ext>
            </a:extLst>
          </p:cNvPr>
          <p:cNvSpPr>
            <a:spLocks noGrp="1"/>
          </p:cNvSpPr>
          <p:nvPr>
            <p:ph type="sldNum" sz="quarter" idx="5"/>
          </p:nvPr>
        </p:nvSpPr>
        <p:spPr/>
        <p:txBody>
          <a:bodyPr/>
          <a:lstStyle/>
          <a:p>
            <a:fld id="{2D70DE66-F951-43E3-BA64-2BD27E3D6995}" type="slidenum">
              <a:rPr lang="en-NG" smtClean="0"/>
              <a:t>94</a:t>
            </a:fld>
            <a:endParaRPr lang="en-NG"/>
          </a:p>
        </p:txBody>
      </p:sp>
    </p:spTree>
    <p:extLst>
      <p:ext uri="{BB962C8B-B14F-4D97-AF65-F5344CB8AC3E}">
        <p14:creationId xmlns:p14="http://schemas.microsoft.com/office/powerpoint/2010/main" val="265125369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36891-79E7-AE09-FD3A-870CBFBB9B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33BB6B-CA39-29A9-8D9C-780C6A507F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DE2B2B-3006-2983-ADBA-B0405CCE30A8}"/>
              </a:ext>
            </a:extLst>
          </p:cNvPr>
          <p:cNvSpPr>
            <a:spLocks noGrp="1"/>
          </p:cNvSpPr>
          <p:nvPr>
            <p:ph type="body" idx="1"/>
          </p:nvPr>
        </p:nvSpPr>
        <p:spPr/>
        <p:txBody>
          <a:bodyPr/>
          <a:lstStyle/>
          <a:p>
            <a:endParaRPr lang="en-NG" dirty="0"/>
          </a:p>
        </p:txBody>
      </p:sp>
      <p:sp>
        <p:nvSpPr>
          <p:cNvPr id="4" name="Slide Number Placeholder 3">
            <a:extLst>
              <a:ext uri="{FF2B5EF4-FFF2-40B4-BE49-F238E27FC236}">
                <a16:creationId xmlns:a16="http://schemas.microsoft.com/office/drawing/2014/main" id="{89C97D38-FF1E-8AB0-4F77-E0A476F0BFEB}"/>
              </a:ext>
            </a:extLst>
          </p:cNvPr>
          <p:cNvSpPr>
            <a:spLocks noGrp="1"/>
          </p:cNvSpPr>
          <p:nvPr>
            <p:ph type="sldNum" sz="quarter" idx="5"/>
          </p:nvPr>
        </p:nvSpPr>
        <p:spPr/>
        <p:txBody>
          <a:bodyPr/>
          <a:lstStyle/>
          <a:p>
            <a:fld id="{2D70DE66-F951-43E3-BA64-2BD27E3D6995}" type="slidenum">
              <a:rPr lang="en-NG" smtClean="0"/>
              <a:t>95</a:t>
            </a:fld>
            <a:endParaRPr lang="en-NG"/>
          </a:p>
        </p:txBody>
      </p:sp>
    </p:spTree>
    <p:extLst>
      <p:ext uri="{BB962C8B-B14F-4D97-AF65-F5344CB8AC3E}">
        <p14:creationId xmlns:p14="http://schemas.microsoft.com/office/powerpoint/2010/main" val="3454745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408B8-4751-76C6-DA60-0D59FC7B9CF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G"/>
          </a:p>
        </p:txBody>
      </p:sp>
      <p:sp>
        <p:nvSpPr>
          <p:cNvPr id="3" name="Subtitle 2">
            <a:extLst>
              <a:ext uri="{FF2B5EF4-FFF2-40B4-BE49-F238E27FC236}">
                <a16:creationId xmlns:a16="http://schemas.microsoft.com/office/drawing/2014/main" id="{1572ABA6-60E2-C542-5096-8F5BCCBC27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G"/>
          </a:p>
        </p:txBody>
      </p:sp>
      <p:sp>
        <p:nvSpPr>
          <p:cNvPr id="4" name="Date Placeholder 3">
            <a:extLst>
              <a:ext uri="{FF2B5EF4-FFF2-40B4-BE49-F238E27FC236}">
                <a16:creationId xmlns:a16="http://schemas.microsoft.com/office/drawing/2014/main" id="{D44D4A14-D91A-3AB9-581F-8DDFC0A40D59}"/>
              </a:ext>
            </a:extLst>
          </p:cNvPr>
          <p:cNvSpPr>
            <a:spLocks noGrp="1"/>
          </p:cNvSpPr>
          <p:nvPr>
            <p:ph type="dt" sz="half" idx="10"/>
          </p:nvPr>
        </p:nvSpPr>
        <p:spPr/>
        <p:txBody>
          <a:bodyPr/>
          <a:lstStyle/>
          <a:p>
            <a:fld id="{EB1D32E5-4AC1-480F-98EF-D9E79606C9B8}" type="datetimeFigureOut">
              <a:rPr lang="en-NG" smtClean="0"/>
              <a:t>03/09/2025</a:t>
            </a:fld>
            <a:endParaRPr lang="en-NG"/>
          </a:p>
        </p:txBody>
      </p:sp>
      <p:sp>
        <p:nvSpPr>
          <p:cNvPr id="5" name="Footer Placeholder 4">
            <a:extLst>
              <a:ext uri="{FF2B5EF4-FFF2-40B4-BE49-F238E27FC236}">
                <a16:creationId xmlns:a16="http://schemas.microsoft.com/office/drawing/2014/main" id="{3CACC311-6949-0332-1778-810836796EF5}"/>
              </a:ext>
            </a:extLst>
          </p:cNvPr>
          <p:cNvSpPr>
            <a:spLocks noGrp="1"/>
          </p:cNvSpPr>
          <p:nvPr>
            <p:ph type="ftr" sz="quarter" idx="11"/>
          </p:nvPr>
        </p:nvSpPr>
        <p:spPr/>
        <p:txBody>
          <a:bodyPr/>
          <a:lstStyle/>
          <a:p>
            <a:endParaRPr lang="en-NG"/>
          </a:p>
        </p:txBody>
      </p:sp>
      <p:sp>
        <p:nvSpPr>
          <p:cNvPr id="6" name="Slide Number Placeholder 5">
            <a:extLst>
              <a:ext uri="{FF2B5EF4-FFF2-40B4-BE49-F238E27FC236}">
                <a16:creationId xmlns:a16="http://schemas.microsoft.com/office/drawing/2014/main" id="{237AE252-BB1B-3B44-59EB-63766288252B}"/>
              </a:ext>
            </a:extLst>
          </p:cNvPr>
          <p:cNvSpPr>
            <a:spLocks noGrp="1"/>
          </p:cNvSpPr>
          <p:nvPr>
            <p:ph type="sldNum" sz="quarter" idx="12"/>
          </p:nvPr>
        </p:nvSpPr>
        <p:spPr/>
        <p:txBody>
          <a:bodyPr/>
          <a:lstStyle/>
          <a:p>
            <a:fld id="{A69443FD-7420-4DB6-B459-5BB499059D48}" type="slidenum">
              <a:rPr lang="en-NG" smtClean="0"/>
              <a:t>‹#›</a:t>
            </a:fld>
            <a:endParaRPr lang="en-NG"/>
          </a:p>
        </p:txBody>
      </p:sp>
    </p:spTree>
    <p:extLst>
      <p:ext uri="{BB962C8B-B14F-4D97-AF65-F5344CB8AC3E}">
        <p14:creationId xmlns:p14="http://schemas.microsoft.com/office/powerpoint/2010/main" val="1292787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72697-2913-749C-DA79-7A4F927F87B0}"/>
              </a:ext>
            </a:extLst>
          </p:cNvPr>
          <p:cNvSpPr>
            <a:spLocks noGrp="1"/>
          </p:cNvSpPr>
          <p:nvPr>
            <p:ph type="title"/>
          </p:nvPr>
        </p:nvSpPr>
        <p:spPr/>
        <p:txBody>
          <a:bodyPr/>
          <a:lstStyle/>
          <a:p>
            <a:r>
              <a:rPr lang="en-US"/>
              <a:t>Click to edit Master title style</a:t>
            </a:r>
            <a:endParaRPr lang="en-NG"/>
          </a:p>
        </p:txBody>
      </p:sp>
      <p:sp>
        <p:nvSpPr>
          <p:cNvPr id="3" name="Vertical Text Placeholder 2">
            <a:extLst>
              <a:ext uri="{FF2B5EF4-FFF2-40B4-BE49-F238E27FC236}">
                <a16:creationId xmlns:a16="http://schemas.microsoft.com/office/drawing/2014/main" id="{27B8A470-1202-D0D7-E9A4-60338ABCA4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Date Placeholder 3">
            <a:extLst>
              <a:ext uri="{FF2B5EF4-FFF2-40B4-BE49-F238E27FC236}">
                <a16:creationId xmlns:a16="http://schemas.microsoft.com/office/drawing/2014/main" id="{D74F532D-1581-CEF4-8C1D-FDCBE66CBEF1}"/>
              </a:ext>
            </a:extLst>
          </p:cNvPr>
          <p:cNvSpPr>
            <a:spLocks noGrp="1"/>
          </p:cNvSpPr>
          <p:nvPr>
            <p:ph type="dt" sz="half" idx="10"/>
          </p:nvPr>
        </p:nvSpPr>
        <p:spPr/>
        <p:txBody>
          <a:bodyPr/>
          <a:lstStyle/>
          <a:p>
            <a:fld id="{EB1D32E5-4AC1-480F-98EF-D9E79606C9B8}" type="datetimeFigureOut">
              <a:rPr lang="en-NG" smtClean="0"/>
              <a:t>03/09/2025</a:t>
            </a:fld>
            <a:endParaRPr lang="en-NG"/>
          </a:p>
        </p:txBody>
      </p:sp>
      <p:sp>
        <p:nvSpPr>
          <p:cNvPr id="5" name="Footer Placeholder 4">
            <a:extLst>
              <a:ext uri="{FF2B5EF4-FFF2-40B4-BE49-F238E27FC236}">
                <a16:creationId xmlns:a16="http://schemas.microsoft.com/office/drawing/2014/main" id="{B7381F24-6673-C969-50B4-B0BA65A4DDA1}"/>
              </a:ext>
            </a:extLst>
          </p:cNvPr>
          <p:cNvSpPr>
            <a:spLocks noGrp="1"/>
          </p:cNvSpPr>
          <p:nvPr>
            <p:ph type="ftr" sz="quarter" idx="11"/>
          </p:nvPr>
        </p:nvSpPr>
        <p:spPr/>
        <p:txBody>
          <a:bodyPr/>
          <a:lstStyle/>
          <a:p>
            <a:endParaRPr lang="en-NG"/>
          </a:p>
        </p:txBody>
      </p:sp>
      <p:sp>
        <p:nvSpPr>
          <p:cNvPr id="6" name="Slide Number Placeholder 5">
            <a:extLst>
              <a:ext uri="{FF2B5EF4-FFF2-40B4-BE49-F238E27FC236}">
                <a16:creationId xmlns:a16="http://schemas.microsoft.com/office/drawing/2014/main" id="{7FD98E17-05E7-8151-967E-FD37F5A25A17}"/>
              </a:ext>
            </a:extLst>
          </p:cNvPr>
          <p:cNvSpPr>
            <a:spLocks noGrp="1"/>
          </p:cNvSpPr>
          <p:nvPr>
            <p:ph type="sldNum" sz="quarter" idx="12"/>
          </p:nvPr>
        </p:nvSpPr>
        <p:spPr/>
        <p:txBody>
          <a:bodyPr/>
          <a:lstStyle/>
          <a:p>
            <a:fld id="{A69443FD-7420-4DB6-B459-5BB499059D48}" type="slidenum">
              <a:rPr lang="en-NG" smtClean="0"/>
              <a:t>‹#›</a:t>
            </a:fld>
            <a:endParaRPr lang="en-NG"/>
          </a:p>
        </p:txBody>
      </p:sp>
    </p:spTree>
    <p:extLst>
      <p:ext uri="{BB962C8B-B14F-4D97-AF65-F5344CB8AC3E}">
        <p14:creationId xmlns:p14="http://schemas.microsoft.com/office/powerpoint/2010/main" val="3823839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C7A89-F701-7A92-2E3E-BE59E83FD6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G"/>
          </a:p>
        </p:txBody>
      </p:sp>
      <p:sp>
        <p:nvSpPr>
          <p:cNvPr id="3" name="Vertical Text Placeholder 2">
            <a:extLst>
              <a:ext uri="{FF2B5EF4-FFF2-40B4-BE49-F238E27FC236}">
                <a16:creationId xmlns:a16="http://schemas.microsoft.com/office/drawing/2014/main" id="{7D85FE35-A7FC-5EE8-C0BC-A65633D9771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Date Placeholder 3">
            <a:extLst>
              <a:ext uri="{FF2B5EF4-FFF2-40B4-BE49-F238E27FC236}">
                <a16:creationId xmlns:a16="http://schemas.microsoft.com/office/drawing/2014/main" id="{198939E9-9AB1-9DB3-1D46-68320E401CBA}"/>
              </a:ext>
            </a:extLst>
          </p:cNvPr>
          <p:cNvSpPr>
            <a:spLocks noGrp="1"/>
          </p:cNvSpPr>
          <p:nvPr>
            <p:ph type="dt" sz="half" idx="10"/>
          </p:nvPr>
        </p:nvSpPr>
        <p:spPr/>
        <p:txBody>
          <a:bodyPr/>
          <a:lstStyle/>
          <a:p>
            <a:fld id="{EB1D32E5-4AC1-480F-98EF-D9E79606C9B8}" type="datetimeFigureOut">
              <a:rPr lang="en-NG" smtClean="0"/>
              <a:t>03/09/2025</a:t>
            </a:fld>
            <a:endParaRPr lang="en-NG"/>
          </a:p>
        </p:txBody>
      </p:sp>
      <p:sp>
        <p:nvSpPr>
          <p:cNvPr id="5" name="Footer Placeholder 4">
            <a:extLst>
              <a:ext uri="{FF2B5EF4-FFF2-40B4-BE49-F238E27FC236}">
                <a16:creationId xmlns:a16="http://schemas.microsoft.com/office/drawing/2014/main" id="{37AAEE7C-61E0-3416-7AF4-3FEEBC3FAB95}"/>
              </a:ext>
            </a:extLst>
          </p:cNvPr>
          <p:cNvSpPr>
            <a:spLocks noGrp="1"/>
          </p:cNvSpPr>
          <p:nvPr>
            <p:ph type="ftr" sz="quarter" idx="11"/>
          </p:nvPr>
        </p:nvSpPr>
        <p:spPr/>
        <p:txBody>
          <a:bodyPr/>
          <a:lstStyle/>
          <a:p>
            <a:endParaRPr lang="en-NG"/>
          </a:p>
        </p:txBody>
      </p:sp>
      <p:sp>
        <p:nvSpPr>
          <p:cNvPr id="6" name="Slide Number Placeholder 5">
            <a:extLst>
              <a:ext uri="{FF2B5EF4-FFF2-40B4-BE49-F238E27FC236}">
                <a16:creationId xmlns:a16="http://schemas.microsoft.com/office/drawing/2014/main" id="{A0517573-99C0-9B45-8AE0-07C84FD5C4C8}"/>
              </a:ext>
            </a:extLst>
          </p:cNvPr>
          <p:cNvSpPr>
            <a:spLocks noGrp="1"/>
          </p:cNvSpPr>
          <p:nvPr>
            <p:ph type="sldNum" sz="quarter" idx="12"/>
          </p:nvPr>
        </p:nvSpPr>
        <p:spPr/>
        <p:txBody>
          <a:bodyPr/>
          <a:lstStyle/>
          <a:p>
            <a:fld id="{A69443FD-7420-4DB6-B459-5BB499059D48}" type="slidenum">
              <a:rPr lang="en-NG" smtClean="0"/>
              <a:t>‹#›</a:t>
            </a:fld>
            <a:endParaRPr lang="en-NG"/>
          </a:p>
        </p:txBody>
      </p:sp>
    </p:spTree>
    <p:extLst>
      <p:ext uri="{BB962C8B-B14F-4D97-AF65-F5344CB8AC3E}">
        <p14:creationId xmlns:p14="http://schemas.microsoft.com/office/powerpoint/2010/main" val="3140966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D2C41-41B8-988F-D715-E6A9CC494FC3}"/>
              </a:ext>
            </a:extLst>
          </p:cNvPr>
          <p:cNvSpPr>
            <a:spLocks noGrp="1"/>
          </p:cNvSpPr>
          <p:nvPr>
            <p:ph type="title"/>
          </p:nvPr>
        </p:nvSpPr>
        <p:spPr/>
        <p:txBody>
          <a:bodyPr/>
          <a:lstStyle/>
          <a:p>
            <a:r>
              <a:rPr lang="en-US"/>
              <a:t>Click to edit Master title style</a:t>
            </a:r>
            <a:endParaRPr lang="en-NG"/>
          </a:p>
        </p:txBody>
      </p:sp>
      <p:sp>
        <p:nvSpPr>
          <p:cNvPr id="3" name="Content Placeholder 2">
            <a:extLst>
              <a:ext uri="{FF2B5EF4-FFF2-40B4-BE49-F238E27FC236}">
                <a16:creationId xmlns:a16="http://schemas.microsoft.com/office/drawing/2014/main" id="{8AF9563C-16F9-AC2F-25F5-48F24E4B01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Date Placeholder 3">
            <a:extLst>
              <a:ext uri="{FF2B5EF4-FFF2-40B4-BE49-F238E27FC236}">
                <a16:creationId xmlns:a16="http://schemas.microsoft.com/office/drawing/2014/main" id="{93968B9A-8EF6-FFB1-79B2-2BCAE69D84E9}"/>
              </a:ext>
            </a:extLst>
          </p:cNvPr>
          <p:cNvSpPr>
            <a:spLocks noGrp="1"/>
          </p:cNvSpPr>
          <p:nvPr>
            <p:ph type="dt" sz="half" idx="10"/>
          </p:nvPr>
        </p:nvSpPr>
        <p:spPr/>
        <p:txBody>
          <a:bodyPr/>
          <a:lstStyle/>
          <a:p>
            <a:fld id="{EB1D32E5-4AC1-480F-98EF-D9E79606C9B8}" type="datetimeFigureOut">
              <a:rPr lang="en-NG" smtClean="0"/>
              <a:t>03/09/2025</a:t>
            </a:fld>
            <a:endParaRPr lang="en-NG"/>
          </a:p>
        </p:txBody>
      </p:sp>
      <p:sp>
        <p:nvSpPr>
          <p:cNvPr id="5" name="Footer Placeholder 4">
            <a:extLst>
              <a:ext uri="{FF2B5EF4-FFF2-40B4-BE49-F238E27FC236}">
                <a16:creationId xmlns:a16="http://schemas.microsoft.com/office/drawing/2014/main" id="{07627EAF-85B7-844C-F231-EBF6D75E3099}"/>
              </a:ext>
            </a:extLst>
          </p:cNvPr>
          <p:cNvSpPr>
            <a:spLocks noGrp="1"/>
          </p:cNvSpPr>
          <p:nvPr>
            <p:ph type="ftr" sz="quarter" idx="11"/>
          </p:nvPr>
        </p:nvSpPr>
        <p:spPr/>
        <p:txBody>
          <a:bodyPr/>
          <a:lstStyle/>
          <a:p>
            <a:endParaRPr lang="en-NG"/>
          </a:p>
        </p:txBody>
      </p:sp>
      <p:sp>
        <p:nvSpPr>
          <p:cNvPr id="6" name="Slide Number Placeholder 5">
            <a:extLst>
              <a:ext uri="{FF2B5EF4-FFF2-40B4-BE49-F238E27FC236}">
                <a16:creationId xmlns:a16="http://schemas.microsoft.com/office/drawing/2014/main" id="{DA1D2284-74BD-C260-204F-94E86B1AA859}"/>
              </a:ext>
            </a:extLst>
          </p:cNvPr>
          <p:cNvSpPr>
            <a:spLocks noGrp="1"/>
          </p:cNvSpPr>
          <p:nvPr>
            <p:ph type="sldNum" sz="quarter" idx="12"/>
          </p:nvPr>
        </p:nvSpPr>
        <p:spPr/>
        <p:txBody>
          <a:bodyPr/>
          <a:lstStyle/>
          <a:p>
            <a:fld id="{A69443FD-7420-4DB6-B459-5BB499059D48}" type="slidenum">
              <a:rPr lang="en-NG" smtClean="0"/>
              <a:t>‹#›</a:t>
            </a:fld>
            <a:endParaRPr lang="en-NG"/>
          </a:p>
        </p:txBody>
      </p:sp>
    </p:spTree>
    <p:extLst>
      <p:ext uri="{BB962C8B-B14F-4D97-AF65-F5344CB8AC3E}">
        <p14:creationId xmlns:p14="http://schemas.microsoft.com/office/powerpoint/2010/main" val="580999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DFC84-FABD-AB69-0C78-CD1334B954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G"/>
          </a:p>
        </p:txBody>
      </p:sp>
      <p:sp>
        <p:nvSpPr>
          <p:cNvPr id="3" name="Text Placeholder 2">
            <a:extLst>
              <a:ext uri="{FF2B5EF4-FFF2-40B4-BE49-F238E27FC236}">
                <a16:creationId xmlns:a16="http://schemas.microsoft.com/office/drawing/2014/main" id="{61DE9560-331C-2716-A0AF-746B2B6A076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E86C4E-CCB3-B7EE-F382-798D45FE075C}"/>
              </a:ext>
            </a:extLst>
          </p:cNvPr>
          <p:cNvSpPr>
            <a:spLocks noGrp="1"/>
          </p:cNvSpPr>
          <p:nvPr>
            <p:ph type="dt" sz="half" idx="10"/>
          </p:nvPr>
        </p:nvSpPr>
        <p:spPr/>
        <p:txBody>
          <a:bodyPr/>
          <a:lstStyle/>
          <a:p>
            <a:fld id="{EB1D32E5-4AC1-480F-98EF-D9E79606C9B8}" type="datetimeFigureOut">
              <a:rPr lang="en-NG" smtClean="0"/>
              <a:t>03/09/2025</a:t>
            </a:fld>
            <a:endParaRPr lang="en-NG"/>
          </a:p>
        </p:txBody>
      </p:sp>
      <p:sp>
        <p:nvSpPr>
          <p:cNvPr id="5" name="Footer Placeholder 4">
            <a:extLst>
              <a:ext uri="{FF2B5EF4-FFF2-40B4-BE49-F238E27FC236}">
                <a16:creationId xmlns:a16="http://schemas.microsoft.com/office/drawing/2014/main" id="{D83F957C-8EF5-18CF-2154-E3B1DFEC45F9}"/>
              </a:ext>
            </a:extLst>
          </p:cNvPr>
          <p:cNvSpPr>
            <a:spLocks noGrp="1"/>
          </p:cNvSpPr>
          <p:nvPr>
            <p:ph type="ftr" sz="quarter" idx="11"/>
          </p:nvPr>
        </p:nvSpPr>
        <p:spPr/>
        <p:txBody>
          <a:bodyPr/>
          <a:lstStyle/>
          <a:p>
            <a:endParaRPr lang="en-NG"/>
          </a:p>
        </p:txBody>
      </p:sp>
      <p:sp>
        <p:nvSpPr>
          <p:cNvPr id="6" name="Slide Number Placeholder 5">
            <a:extLst>
              <a:ext uri="{FF2B5EF4-FFF2-40B4-BE49-F238E27FC236}">
                <a16:creationId xmlns:a16="http://schemas.microsoft.com/office/drawing/2014/main" id="{7685ED9B-1359-3024-91CC-7465243EC718}"/>
              </a:ext>
            </a:extLst>
          </p:cNvPr>
          <p:cNvSpPr>
            <a:spLocks noGrp="1"/>
          </p:cNvSpPr>
          <p:nvPr>
            <p:ph type="sldNum" sz="quarter" idx="12"/>
          </p:nvPr>
        </p:nvSpPr>
        <p:spPr/>
        <p:txBody>
          <a:bodyPr/>
          <a:lstStyle/>
          <a:p>
            <a:fld id="{A69443FD-7420-4DB6-B459-5BB499059D48}" type="slidenum">
              <a:rPr lang="en-NG" smtClean="0"/>
              <a:t>‹#›</a:t>
            </a:fld>
            <a:endParaRPr lang="en-NG"/>
          </a:p>
        </p:txBody>
      </p:sp>
    </p:spTree>
    <p:extLst>
      <p:ext uri="{BB962C8B-B14F-4D97-AF65-F5344CB8AC3E}">
        <p14:creationId xmlns:p14="http://schemas.microsoft.com/office/powerpoint/2010/main" val="2968895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E36DC-2372-3A7A-79B4-D0942E2446FF}"/>
              </a:ext>
            </a:extLst>
          </p:cNvPr>
          <p:cNvSpPr>
            <a:spLocks noGrp="1"/>
          </p:cNvSpPr>
          <p:nvPr>
            <p:ph type="title"/>
          </p:nvPr>
        </p:nvSpPr>
        <p:spPr/>
        <p:txBody>
          <a:bodyPr/>
          <a:lstStyle/>
          <a:p>
            <a:r>
              <a:rPr lang="en-US"/>
              <a:t>Click to edit Master title style</a:t>
            </a:r>
            <a:endParaRPr lang="en-NG"/>
          </a:p>
        </p:txBody>
      </p:sp>
      <p:sp>
        <p:nvSpPr>
          <p:cNvPr id="3" name="Content Placeholder 2">
            <a:extLst>
              <a:ext uri="{FF2B5EF4-FFF2-40B4-BE49-F238E27FC236}">
                <a16:creationId xmlns:a16="http://schemas.microsoft.com/office/drawing/2014/main" id="{A1592463-2807-0C24-7185-1B20620FFB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Content Placeholder 3">
            <a:extLst>
              <a:ext uri="{FF2B5EF4-FFF2-40B4-BE49-F238E27FC236}">
                <a16:creationId xmlns:a16="http://schemas.microsoft.com/office/drawing/2014/main" id="{2990932E-4C4D-F470-228E-2591F7F536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5" name="Date Placeholder 4">
            <a:extLst>
              <a:ext uri="{FF2B5EF4-FFF2-40B4-BE49-F238E27FC236}">
                <a16:creationId xmlns:a16="http://schemas.microsoft.com/office/drawing/2014/main" id="{1F2DF7DD-2DE7-558C-CEEF-790AEE53B8C2}"/>
              </a:ext>
            </a:extLst>
          </p:cNvPr>
          <p:cNvSpPr>
            <a:spLocks noGrp="1"/>
          </p:cNvSpPr>
          <p:nvPr>
            <p:ph type="dt" sz="half" idx="10"/>
          </p:nvPr>
        </p:nvSpPr>
        <p:spPr/>
        <p:txBody>
          <a:bodyPr/>
          <a:lstStyle/>
          <a:p>
            <a:fld id="{EB1D32E5-4AC1-480F-98EF-D9E79606C9B8}" type="datetimeFigureOut">
              <a:rPr lang="en-NG" smtClean="0"/>
              <a:t>03/09/2025</a:t>
            </a:fld>
            <a:endParaRPr lang="en-NG"/>
          </a:p>
        </p:txBody>
      </p:sp>
      <p:sp>
        <p:nvSpPr>
          <p:cNvPr id="6" name="Footer Placeholder 5">
            <a:extLst>
              <a:ext uri="{FF2B5EF4-FFF2-40B4-BE49-F238E27FC236}">
                <a16:creationId xmlns:a16="http://schemas.microsoft.com/office/drawing/2014/main" id="{D608579B-8DB5-2AF3-7237-4071E128B00A}"/>
              </a:ext>
            </a:extLst>
          </p:cNvPr>
          <p:cNvSpPr>
            <a:spLocks noGrp="1"/>
          </p:cNvSpPr>
          <p:nvPr>
            <p:ph type="ftr" sz="quarter" idx="11"/>
          </p:nvPr>
        </p:nvSpPr>
        <p:spPr/>
        <p:txBody>
          <a:bodyPr/>
          <a:lstStyle/>
          <a:p>
            <a:endParaRPr lang="en-NG"/>
          </a:p>
        </p:txBody>
      </p:sp>
      <p:sp>
        <p:nvSpPr>
          <p:cNvPr id="7" name="Slide Number Placeholder 6">
            <a:extLst>
              <a:ext uri="{FF2B5EF4-FFF2-40B4-BE49-F238E27FC236}">
                <a16:creationId xmlns:a16="http://schemas.microsoft.com/office/drawing/2014/main" id="{3BFF0AE0-8E0C-1155-751B-1D30458C68BD}"/>
              </a:ext>
            </a:extLst>
          </p:cNvPr>
          <p:cNvSpPr>
            <a:spLocks noGrp="1"/>
          </p:cNvSpPr>
          <p:nvPr>
            <p:ph type="sldNum" sz="quarter" idx="12"/>
          </p:nvPr>
        </p:nvSpPr>
        <p:spPr/>
        <p:txBody>
          <a:bodyPr/>
          <a:lstStyle/>
          <a:p>
            <a:fld id="{A69443FD-7420-4DB6-B459-5BB499059D48}" type="slidenum">
              <a:rPr lang="en-NG" smtClean="0"/>
              <a:t>‹#›</a:t>
            </a:fld>
            <a:endParaRPr lang="en-NG"/>
          </a:p>
        </p:txBody>
      </p:sp>
    </p:spTree>
    <p:extLst>
      <p:ext uri="{BB962C8B-B14F-4D97-AF65-F5344CB8AC3E}">
        <p14:creationId xmlns:p14="http://schemas.microsoft.com/office/powerpoint/2010/main" val="3268370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F5DDF-94CF-8BE3-0F5D-18FFAE79960F}"/>
              </a:ext>
            </a:extLst>
          </p:cNvPr>
          <p:cNvSpPr>
            <a:spLocks noGrp="1"/>
          </p:cNvSpPr>
          <p:nvPr>
            <p:ph type="title"/>
          </p:nvPr>
        </p:nvSpPr>
        <p:spPr>
          <a:xfrm>
            <a:off x="839788" y="365125"/>
            <a:ext cx="10515600" cy="1325563"/>
          </a:xfrm>
        </p:spPr>
        <p:txBody>
          <a:bodyPr/>
          <a:lstStyle/>
          <a:p>
            <a:r>
              <a:rPr lang="en-US"/>
              <a:t>Click to edit Master title style</a:t>
            </a:r>
            <a:endParaRPr lang="en-NG"/>
          </a:p>
        </p:txBody>
      </p:sp>
      <p:sp>
        <p:nvSpPr>
          <p:cNvPr id="3" name="Text Placeholder 2">
            <a:extLst>
              <a:ext uri="{FF2B5EF4-FFF2-40B4-BE49-F238E27FC236}">
                <a16:creationId xmlns:a16="http://schemas.microsoft.com/office/drawing/2014/main" id="{AE67C707-94AB-8308-ADA1-7BD7946E44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A3E670-743B-9C6A-0F73-B161EB75F9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5" name="Text Placeholder 4">
            <a:extLst>
              <a:ext uri="{FF2B5EF4-FFF2-40B4-BE49-F238E27FC236}">
                <a16:creationId xmlns:a16="http://schemas.microsoft.com/office/drawing/2014/main" id="{98D61C46-6635-14F6-CFC6-A0CE836CA5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8D9C164-269E-FF74-CDBE-96DA6F8AD2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7" name="Date Placeholder 6">
            <a:extLst>
              <a:ext uri="{FF2B5EF4-FFF2-40B4-BE49-F238E27FC236}">
                <a16:creationId xmlns:a16="http://schemas.microsoft.com/office/drawing/2014/main" id="{57BDDBA8-5B7B-F053-9973-EACE5E88110F}"/>
              </a:ext>
            </a:extLst>
          </p:cNvPr>
          <p:cNvSpPr>
            <a:spLocks noGrp="1"/>
          </p:cNvSpPr>
          <p:nvPr>
            <p:ph type="dt" sz="half" idx="10"/>
          </p:nvPr>
        </p:nvSpPr>
        <p:spPr/>
        <p:txBody>
          <a:bodyPr/>
          <a:lstStyle/>
          <a:p>
            <a:fld id="{EB1D32E5-4AC1-480F-98EF-D9E79606C9B8}" type="datetimeFigureOut">
              <a:rPr lang="en-NG" smtClean="0"/>
              <a:t>03/09/2025</a:t>
            </a:fld>
            <a:endParaRPr lang="en-NG"/>
          </a:p>
        </p:txBody>
      </p:sp>
      <p:sp>
        <p:nvSpPr>
          <p:cNvPr id="8" name="Footer Placeholder 7">
            <a:extLst>
              <a:ext uri="{FF2B5EF4-FFF2-40B4-BE49-F238E27FC236}">
                <a16:creationId xmlns:a16="http://schemas.microsoft.com/office/drawing/2014/main" id="{B060ACCA-8B8D-D7A1-8069-1FDB60E7CB72}"/>
              </a:ext>
            </a:extLst>
          </p:cNvPr>
          <p:cNvSpPr>
            <a:spLocks noGrp="1"/>
          </p:cNvSpPr>
          <p:nvPr>
            <p:ph type="ftr" sz="quarter" idx="11"/>
          </p:nvPr>
        </p:nvSpPr>
        <p:spPr/>
        <p:txBody>
          <a:bodyPr/>
          <a:lstStyle/>
          <a:p>
            <a:endParaRPr lang="en-NG"/>
          </a:p>
        </p:txBody>
      </p:sp>
      <p:sp>
        <p:nvSpPr>
          <p:cNvPr id="9" name="Slide Number Placeholder 8">
            <a:extLst>
              <a:ext uri="{FF2B5EF4-FFF2-40B4-BE49-F238E27FC236}">
                <a16:creationId xmlns:a16="http://schemas.microsoft.com/office/drawing/2014/main" id="{AD667E93-5908-2759-D4C7-8CD40E418214}"/>
              </a:ext>
            </a:extLst>
          </p:cNvPr>
          <p:cNvSpPr>
            <a:spLocks noGrp="1"/>
          </p:cNvSpPr>
          <p:nvPr>
            <p:ph type="sldNum" sz="quarter" idx="12"/>
          </p:nvPr>
        </p:nvSpPr>
        <p:spPr/>
        <p:txBody>
          <a:bodyPr/>
          <a:lstStyle/>
          <a:p>
            <a:fld id="{A69443FD-7420-4DB6-B459-5BB499059D48}" type="slidenum">
              <a:rPr lang="en-NG" smtClean="0"/>
              <a:t>‹#›</a:t>
            </a:fld>
            <a:endParaRPr lang="en-NG"/>
          </a:p>
        </p:txBody>
      </p:sp>
    </p:spTree>
    <p:extLst>
      <p:ext uri="{BB962C8B-B14F-4D97-AF65-F5344CB8AC3E}">
        <p14:creationId xmlns:p14="http://schemas.microsoft.com/office/powerpoint/2010/main" val="3531720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7874F-7F12-AD04-EA95-ADAE0C544950}"/>
              </a:ext>
            </a:extLst>
          </p:cNvPr>
          <p:cNvSpPr>
            <a:spLocks noGrp="1"/>
          </p:cNvSpPr>
          <p:nvPr>
            <p:ph type="title"/>
          </p:nvPr>
        </p:nvSpPr>
        <p:spPr/>
        <p:txBody>
          <a:bodyPr/>
          <a:lstStyle/>
          <a:p>
            <a:r>
              <a:rPr lang="en-US"/>
              <a:t>Click to edit Master title style</a:t>
            </a:r>
            <a:endParaRPr lang="en-NG"/>
          </a:p>
        </p:txBody>
      </p:sp>
      <p:sp>
        <p:nvSpPr>
          <p:cNvPr id="3" name="Date Placeholder 2">
            <a:extLst>
              <a:ext uri="{FF2B5EF4-FFF2-40B4-BE49-F238E27FC236}">
                <a16:creationId xmlns:a16="http://schemas.microsoft.com/office/drawing/2014/main" id="{802AE15C-8407-099F-DB97-6102FEE4D334}"/>
              </a:ext>
            </a:extLst>
          </p:cNvPr>
          <p:cNvSpPr>
            <a:spLocks noGrp="1"/>
          </p:cNvSpPr>
          <p:nvPr>
            <p:ph type="dt" sz="half" idx="10"/>
          </p:nvPr>
        </p:nvSpPr>
        <p:spPr/>
        <p:txBody>
          <a:bodyPr/>
          <a:lstStyle/>
          <a:p>
            <a:fld id="{EB1D32E5-4AC1-480F-98EF-D9E79606C9B8}" type="datetimeFigureOut">
              <a:rPr lang="en-NG" smtClean="0"/>
              <a:t>03/09/2025</a:t>
            </a:fld>
            <a:endParaRPr lang="en-NG"/>
          </a:p>
        </p:txBody>
      </p:sp>
      <p:sp>
        <p:nvSpPr>
          <p:cNvPr id="4" name="Footer Placeholder 3">
            <a:extLst>
              <a:ext uri="{FF2B5EF4-FFF2-40B4-BE49-F238E27FC236}">
                <a16:creationId xmlns:a16="http://schemas.microsoft.com/office/drawing/2014/main" id="{EB308FC6-5173-8A60-997D-344384F41B48}"/>
              </a:ext>
            </a:extLst>
          </p:cNvPr>
          <p:cNvSpPr>
            <a:spLocks noGrp="1"/>
          </p:cNvSpPr>
          <p:nvPr>
            <p:ph type="ftr" sz="quarter" idx="11"/>
          </p:nvPr>
        </p:nvSpPr>
        <p:spPr/>
        <p:txBody>
          <a:bodyPr/>
          <a:lstStyle/>
          <a:p>
            <a:endParaRPr lang="en-NG"/>
          </a:p>
        </p:txBody>
      </p:sp>
      <p:sp>
        <p:nvSpPr>
          <p:cNvPr id="5" name="Slide Number Placeholder 4">
            <a:extLst>
              <a:ext uri="{FF2B5EF4-FFF2-40B4-BE49-F238E27FC236}">
                <a16:creationId xmlns:a16="http://schemas.microsoft.com/office/drawing/2014/main" id="{280460B7-D760-C4B3-D3B9-484BAEC73ED4}"/>
              </a:ext>
            </a:extLst>
          </p:cNvPr>
          <p:cNvSpPr>
            <a:spLocks noGrp="1"/>
          </p:cNvSpPr>
          <p:nvPr>
            <p:ph type="sldNum" sz="quarter" idx="12"/>
          </p:nvPr>
        </p:nvSpPr>
        <p:spPr/>
        <p:txBody>
          <a:bodyPr/>
          <a:lstStyle/>
          <a:p>
            <a:fld id="{A69443FD-7420-4DB6-B459-5BB499059D48}" type="slidenum">
              <a:rPr lang="en-NG" smtClean="0"/>
              <a:t>‹#›</a:t>
            </a:fld>
            <a:endParaRPr lang="en-NG"/>
          </a:p>
        </p:txBody>
      </p:sp>
    </p:spTree>
    <p:extLst>
      <p:ext uri="{BB962C8B-B14F-4D97-AF65-F5344CB8AC3E}">
        <p14:creationId xmlns:p14="http://schemas.microsoft.com/office/powerpoint/2010/main" val="1922833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245B0C-846F-C400-1D69-7125CBFAB75A}"/>
              </a:ext>
            </a:extLst>
          </p:cNvPr>
          <p:cNvSpPr>
            <a:spLocks noGrp="1"/>
          </p:cNvSpPr>
          <p:nvPr>
            <p:ph type="dt" sz="half" idx="10"/>
          </p:nvPr>
        </p:nvSpPr>
        <p:spPr/>
        <p:txBody>
          <a:bodyPr/>
          <a:lstStyle/>
          <a:p>
            <a:fld id="{EB1D32E5-4AC1-480F-98EF-D9E79606C9B8}" type="datetimeFigureOut">
              <a:rPr lang="en-NG" smtClean="0"/>
              <a:t>03/09/2025</a:t>
            </a:fld>
            <a:endParaRPr lang="en-NG"/>
          </a:p>
        </p:txBody>
      </p:sp>
      <p:sp>
        <p:nvSpPr>
          <p:cNvPr id="3" name="Footer Placeholder 2">
            <a:extLst>
              <a:ext uri="{FF2B5EF4-FFF2-40B4-BE49-F238E27FC236}">
                <a16:creationId xmlns:a16="http://schemas.microsoft.com/office/drawing/2014/main" id="{49707A0E-C9BE-4769-BDE1-AB8CC382F8FC}"/>
              </a:ext>
            </a:extLst>
          </p:cNvPr>
          <p:cNvSpPr>
            <a:spLocks noGrp="1"/>
          </p:cNvSpPr>
          <p:nvPr>
            <p:ph type="ftr" sz="quarter" idx="11"/>
          </p:nvPr>
        </p:nvSpPr>
        <p:spPr/>
        <p:txBody>
          <a:bodyPr/>
          <a:lstStyle/>
          <a:p>
            <a:endParaRPr lang="en-NG"/>
          </a:p>
        </p:txBody>
      </p:sp>
      <p:sp>
        <p:nvSpPr>
          <p:cNvPr id="4" name="Slide Number Placeholder 3">
            <a:extLst>
              <a:ext uri="{FF2B5EF4-FFF2-40B4-BE49-F238E27FC236}">
                <a16:creationId xmlns:a16="http://schemas.microsoft.com/office/drawing/2014/main" id="{B865C248-B978-11AD-30F4-48F45CC6AA7D}"/>
              </a:ext>
            </a:extLst>
          </p:cNvPr>
          <p:cNvSpPr>
            <a:spLocks noGrp="1"/>
          </p:cNvSpPr>
          <p:nvPr>
            <p:ph type="sldNum" sz="quarter" idx="12"/>
          </p:nvPr>
        </p:nvSpPr>
        <p:spPr/>
        <p:txBody>
          <a:bodyPr/>
          <a:lstStyle/>
          <a:p>
            <a:fld id="{A69443FD-7420-4DB6-B459-5BB499059D48}" type="slidenum">
              <a:rPr lang="en-NG" smtClean="0"/>
              <a:t>‹#›</a:t>
            </a:fld>
            <a:endParaRPr lang="en-NG"/>
          </a:p>
        </p:txBody>
      </p:sp>
    </p:spTree>
    <p:extLst>
      <p:ext uri="{BB962C8B-B14F-4D97-AF65-F5344CB8AC3E}">
        <p14:creationId xmlns:p14="http://schemas.microsoft.com/office/powerpoint/2010/main" val="1185470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44631-A056-93B9-1D65-7A707D672B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G"/>
          </a:p>
        </p:txBody>
      </p:sp>
      <p:sp>
        <p:nvSpPr>
          <p:cNvPr id="3" name="Content Placeholder 2">
            <a:extLst>
              <a:ext uri="{FF2B5EF4-FFF2-40B4-BE49-F238E27FC236}">
                <a16:creationId xmlns:a16="http://schemas.microsoft.com/office/drawing/2014/main" id="{1C031D3E-C747-A6D2-2038-DE51D8B288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Text Placeholder 3">
            <a:extLst>
              <a:ext uri="{FF2B5EF4-FFF2-40B4-BE49-F238E27FC236}">
                <a16:creationId xmlns:a16="http://schemas.microsoft.com/office/drawing/2014/main" id="{260FFEAE-BF18-12B2-52AE-DBAECFF92E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16A4D4-A972-49EF-E137-E113D2CB8743}"/>
              </a:ext>
            </a:extLst>
          </p:cNvPr>
          <p:cNvSpPr>
            <a:spLocks noGrp="1"/>
          </p:cNvSpPr>
          <p:nvPr>
            <p:ph type="dt" sz="half" idx="10"/>
          </p:nvPr>
        </p:nvSpPr>
        <p:spPr/>
        <p:txBody>
          <a:bodyPr/>
          <a:lstStyle/>
          <a:p>
            <a:fld id="{EB1D32E5-4AC1-480F-98EF-D9E79606C9B8}" type="datetimeFigureOut">
              <a:rPr lang="en-NG" smtClean="0"/>
              <a:t>03/09/2025</a:t>
            </a:fld>
            <a:endParaRPr lang="en-NG"/>
          </a:p>
        </p:txBody>
      </p:sp>
      <p:sp>
        <p:nvSpPr>
          <p:cNvPr id="6" name="Footer Placeholder 5">
            <a:extLst>
              <a:ext uri="{FF2B5EF4-FFF2-40B4-BE49-F238E27FC236}">
                <a16:creationId xmlns:a16="http://schemas.microsoft.com/office/drawing/2014/main" id="{BD8FB459-C574-AB86-2097-D0416B87D176}"/>
              </a:ext>
            </a:extLst>
          </p:cNvPr>
          <p:cNvSpPr>
            <a:spLocks noGrp="1"/>
          </p:cNvSpPr>
          <p:nvPr>
            <p:ph type="ftr" sz="quarter" idx="11"/>
          </p:nvPr>
        </p:nvSpPr>
        <p:spPr/>
        <p:txBody>
          <a:bodyPr/>
          <a:lstStyle/>
          <a:p>
            <a:endParaRPr lang="en-NG"/>
          </a:p>
        </p:txBody>
      </p:sp>
      <p:sp>
        <p:nvSpPr>
          <p:cNvPr id="7" name="Slide Number Placeholder 6">
            <a:extLst>
              <a:ext uri="{FF2B5EF4-FFF2-40B4-BE49-F238E27FC236}">
                <a16:creationId xmlns:a16="http://schemas.microsoft.com/office/drawing/2014/main" id="{9AC0CDA0-FF75-CA96-50B3-BA2542E931B8}"/>
              </a:ext>
            </a:extLst>
          </p:cNvPr>
          <p:cNvSpPr>
            <a:spLocks noGrp="1"/>
          </p:cNvSpPr>
          <p:nvPr>
            <p:ph type="sldNum" sz="quarter" idx="12"/>
          </p:nvPr>
        </p:nvSpPr>
        <p:spPr/>
        <p:txBody>
          <a:bodyPr/>
          <a:lstStyle/>
          <a:p>
            <a:fld id="{A69443FD-7420-4DB6-B459-5BB499059D48}" type="slidenum">
              <a:rPr lang="en-NG" smtClean="0"/>
              <a:t>‹#›</a:t>
            </a:fld>
            <a:endParaRPr lang="en-NG"/>
          </a:p>
        </p:txBody>
      </p:sp>
    </p:spTree>
    <p:extLst>
      <p:ext uri="{BB962C8B-B14F-4D97-AF65-F5344CB8AC3E}">
        <p14:creationId xmlns:p14="http://schemas.microsoft.com/office/powerpoint/2010/main" val="1372182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D9931-FAE7-DBDF-1B30-0BB2A7047E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G"/>
          </a:p>
        </p:txBody>
      </p:sp>
      <p:sp>
        <p:nvSpPr>
          <p:cNvPr id="3" name="Picture Placeholder 2">
            <a:extLst>
              <a:ext uri="{FF2B5EF4-FFF2-40B4-BE49-F238E27FC236}">
                <a16:creationId xmlns:a16="http://schemas.microsoft.com/office/drawing/2014/main" id="{AA7A1D0C-3A8B-C896-BB72-F53501AFE2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G"/>
          </a:p>
        </p:txBody>
      </p:sp>
      <p:sp>
        <p:nvSpPr>
          <p:cNvPr id="4" name="Text Placeholder 3">
            <a:extLst>
              <a:ext uri="{FF2B5EF4-FFF2-40B4-BE49-F238E27FC236}">
                <a16:creationId xmlns:a16="http://schemas.microsoft.com/office/drawing/2014/main" id="{EBDE8AE2-B5D8-37BB-B4B8-BE33F69B1E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23AD6F-971A-6CB6-4CE0-0DC7CCE48FF4}"/>
              </a:ext>
            </a:extLst>
          </p:cNvPr>
          <p:cNvSpPr>
            <a:spLocks noGrp="1"/>
          </p:cNvSpPr>
          <p:nvPr>
            <p:ph type="dt" sz="half" idx="10"/>
          </p:nvPr>
        </p:nvSpPr>
        <p:spPr/>
        <p:txBody>
          <a:bodyPr/>
          <a:lstStyle/>
          <a:p>
            <a:fld id="{EB1D32E5-4AC1-480F-98EF-D9E79606C9B8}" type="datetimeFigureOut">
              <a:rPr lang="en-NG" smtClean="0"/>
              <a:t>03/09/2025</a:t>
            </a:fld>
            <a:endParaRPr lang="en-NG"/>
          </a:p>
        </p:txBody>
      </p:sp>
      <p:sp>
        <p:nvSpPr>
          <p:cNvPr id="6" name="Footer Placeholder 5">
            <a:extLst>
              <a:ext uri="{FF2B5EF4-FFF2-40B4-BE49-F238E27FC236}">
                <a16:creationId xmlns:a16="http://schemas.microsoft.com/office/drawing/2014/main" id="{7B2B1F22-9E14-503C-D77B-389144237123}"/>
              </a:ext>
            </a:extLst>
          </p:cNvPr>
          <p:cNvSpPr>
            <a:spLocks noGrp="1"/>
          </p:cNvSpPr>
          <p:nvPr>
            <p:ph type="ftr" sz="quarter" idx="11"/>
          </p:nvPr>
        </p:nvSpPr>
        <p:spPr/>
        <p:txBody>
          <a:bodyPr/>
          <a:lstStyle/>
          <a:p>
            <a:endParaRPr lang="en-NG"/>
          </a:p>
        </p:txBody>
      </p:sp>
      <p:sp>
        <p:nvSpPr>
          <p:cNvPr id="7" name="Slide Number Placeholder 6">
            <a:extLst>
              <a:ext uri="{FF2B5EF4-FFF2-40B4-BE49-F238E27FC236}">
                <a16:creationId xmlns:a16="http://schemas.microsoft.com/office/drawing/2014/main" id="{CEEC212C-A537-14A8-85B2-4173FD270CED}"/>
              </a:ext>
            </a:extLst>
          </p:cNvPr>
          <p:cNvSpPr>
            <a:spLocks noGrp="1"/>
          </p:cNvSpPr>
          <p:nvPr>
            <p:ph type="sldNum" sz="quarter" idx="12"/>
          </p:nvPr>
        </p:nvSpPr>
        <p:spPr/>
        <p:txBody>
          <a:bodyPr/>
          <a:lstStyle/>
          <a:p>
            <a:fld id="{A69443FD-7420-4DB6-B459-5BB499059D48}" type="slidenum">
              <a:rPr lang="en-NG" smtClean="0"/>
              <a:t>‹#›</a:t>
            </a:fld>
            <a:endParaRPr lang="en-NG"/>
          </a:p>
        </p:txBody>
      </p:sp>
    </p:spTree>
    <p:extLst>
      <p:ext uri="{BB962C8B-B14F-4D97-AF65-F5344CB8AC3E}">
        <p14:creationId xmlns:p14="http://schemas.microsoft.com/office/powerpoint/2010/main" val="1066901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871889-7AC8-7781-8B3B-20CA585D91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G"/>
          </a:p>
        </p:txBody>
      </p:sp>
      <p:sp>
        <p:nvSpPr>
          <p:cNvPr id="3" name="Text Placeholder 2">
            <a:extLst>
              <a:ext uri="{FF2B5EF4-FFF2-40B4-BE49-F238E27FC236}">
                <a16:creationId xmlns:a16="http://schemas.microsoft.com/office/drawing/2014/main" id="{E5BD1D19-D007-819C-6957-A53F237C3C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Date Placeholder 3">
            <a:extLst>
              <a:ext uri="{FF2B5EF4-FFF2-40B4-BE49-F238E27FC236}">
                <a16:creationId xmlns:a16="http://schemas.microsoft.com/office/drawing/2014/main" id="{2199F0AA-4CA0-DD93-7481-ABF3001731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B1D32E5-4AC1-480F-98EF-D9E79606C9B8}" type="datetimeFigureOut">
              <a:rPr lang="en-NG" smtClean="0"/>
              <a:t>03/09/2025</a:t>
            </a:fld>
            <a:endParaRPr lang="en-NG"/>
          </a:p>
        </p:txBody>
      </p:sp>
      <p:sp>
        <p:nvSpPr>
          <p:cNvPr id="5" name="Footer Placeholder 4">
            <a:extLst>
              <a:ext uri="{FF2B5EF4-FFF2-40B4-BE49-F238E27FC236}">
                <a16:creationId xmlns:a16="http://schemas.microsoft.com/office/drawing/2014/main" id="{F2BC8074-BB16-1A59-AA16-4615F93A66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G"/>
          </a:p>
        </p:txBody>
      </p:sp>
      <p:sp>
        <p:nvSpPr>
          <p:cNvPr id="6" name="Slide Number Placeholder 5">
            <a:extLst>
              <a:ext uri="{FF2B5EF4-FFF2-40B4-BE49-F238E27FC236}">
                <a16:creationId xmlns:a16="http://schemas.microsoft.com/office/drawing/2014/main" id="{53FE4AEF-79FE-DCA4-91C4-2EB1335BA8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69443FD-7420-4DB6-B459-5BB499059D48}" type="slidenum">
              <a:rPr lang="en-NG" smtClean="0"/>
              <a:t>‹#›</a:t>
            </a:fld>
            <a:endParaRPr lang="en-NG"/>
          </a:p>
        </p:txBody>
      </p:sp>
    </p:spTree>
    <p:extLst>
      <p:ext uri="{BB962C8B-B14F-4D97-AF65-F5344CB8AC3E}">
        <p14:creationId xmlns:p14="http://schemas.microsoft.com/office/powerpoint/2010/main" val="2703476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DEFB5-95B7-DBC5-1668-812312A5ED7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1E8A85F-70CC-85F5-166F-CF400C774887}"/>
              </a:ext>
            </a:extLst>
          </p:cNvPr>
          <p:cNvSpPr txBox="1">
            <a:spLocks noGrp="1"/>
          </p:cNvSpPr>
          <p:nvPr>
            <p:ph type="ctrTitle"/>
          </p:nvPr>
        </p:nvSpPr>
        <p:spPr>
          <a:xfrm>
            <a:off x="1719942" y="200684"/>
            <a:ext cx="9144000" cy="6160213"/>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NG" sz="3200" b="1" dirty="0">
                <a:solidFill>
                  <a:srgbClr val="0070C0"/>
                </a:solidFill>
              </a:rPr>
              <a:t>THE FUTURE OF PUBLIC UNIVERSITIES IN NIGERIA: BETWEEN PROMISE AND PRECIPICE</a:t>
            </a:r>
          </a:p>
          <a:p>
            <a:pPr algn="ctr"/>
            <a:br>
              <a:rPr lang="en-US" sz="3600" dirty="0"/>
            </a:br>
            <a:endParaRPr lang="en-US" sz="3600" dirty="0"/>
          </a:p>
          <a:p>
            <a:pPr algn="ctr"/>
            <a:r>
              <a:rPr lang="en-US" sz="2800" dirty="0"/>
              <a:t>B</a:t>
            </a:r>
            <a:r>
              <a:rPr lang="en-NG" sz="2800" dirty="0"/>
              <a:t>y</a:t>
            </a:r>
            <a:br>
              <a:rPr lang="en-US" sz="3600" dirty="0"/>
            </a:br>
            <a:br>
              <a:rPr lang="en-US" sz="3600" dirty="0"/>
            </a:br>
            <a:endParaRPr lang="en-NG" sz="3600" dirty="0"/>
          </a:p>
          <a:p>
            <a:pPr algn="ctr"/>
            <a:r>
              <a:rPr lang="en-NG" sz="2800" b="1" i="1" dirty="0"/>
              <a:t> PROF. ABUBAKAR RASHEED, </a:t>
            </a:r>
            <a:r>
              <a:rPr lang="en-NG" sz="2800" b="1" i="1" dirty="0" err="1"/>
              <a:t>mni</a:t>
            </a:r>
            <a:r>
              <a:rPr lang="en-NG" sz="2800" b="1" i="1" dirty="0"/>
              <a:t>, FNAL, FLAN</a:t>
            </a:r>
          </a:p>
          <a:p>
            <a:pPr algn="ctr"/>
            <a:r>
              <a:rPr lang="en-NG" sz="2400" b="1" i="1" dirty="0"/>
              <a:t>DEPARTMENT OF ENGLISH AND LITERARY STUDIES,</a:t>
            </a:r>
          </a:p>
          <a:p>
            <a:pPr algn="ctr"/>
            <a:r>
              <a:rPr lang="en-NG" sz="2400" b="1" i="1" dirty="0"/>
              <a:t>BAYERO UNIVERSITY, KANO</a:t>
            </a:r>
          </a:p>
          <a:p>
            <a:pPr algn="ctr"/>
            <a:endParaRPr lang="en-US" sz="3600" dirty="0"/>
          </a:p>
          <a:p>
            <a:pPr algn="ctr"/>
            <a:endParaRPr lang="en-US" sz="3600" dirty="0"/>
          </a:p>
          <a:p>
            <a:pPr algn="ctr"/>
            <a:r>
              <a:rPr lang="en-NG" i="1" dirty="0"/>
              <a:t>BEING A LECTURE DELIVERED TO MARK THE 50TH ANNIVERSARY AND 42ND CONVOCATION CEREMONY OF USMANU DANFODIYO UNIVERSITY, SOKOTO</a:t>
            </a:r>
            <a:br>
              <a:rPr lang="en-US" i="1" dirty="0"/>
            </a:br>
            <a:r>
              <a:rPr lang="en-NG" i="1" dirty="0"/>
              <a:t>ON FRIDAY 5TH SEPTEMBER, 2025</a:t>
            </a:r>
          </a:p>
        </p:txBody>
      </p:sp>
    </p:spTree>
    <p:extLst>
      <p:ext uri="{BB962C8B-B14F-4D97-AF65-F5344CB8AC3E}">
        <p14:creationId xmlns:p14="http://schemas.microsoft.com/office/powerpoint/2010/main" val="3044661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19F78-2047-CFFA-6363-1119BDA2A77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794199F-50C6-2A1E-F314-654E0A48271B}"/>
              </a:ext>
            </a:extLst>
          </p:cNvPr>
          <p:cNvSpPr txBox="1">
            <a:spLocks noGrp="1"/>
          </p:cNvSpPr>
          <p:nvPr>
            <p:ph type="ctrTitle"/>
          </p:nvPr>
        </p:nvSpPr>
        <p:spPr>
          <a:xfrm>
            <a:off x="772886" y="1822652"/>
            <a:ext cx="10559142" cy="375083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Yet the very fact that UDUS has endured, and in many ways excelled, makes </a:t>
            </a:r>
            <a:r>
              <a:rPr lang="en-US" sz="2400" dirty="0"/>
              <a:t>	</a:t>
            </a:r>
            <a:r>
              <a:rPr lang="en-NG" sz="2400" dirty="0"/>
              <a:t>it a symbol of what is possible and achievable for Nigeria’s public</a:t>
            </a:r>
            <a:r>
              <a:rPr lang="en-US" sz="2400" dirty="0"/>
              <a:t> 	</a:t>
            </a:r>
            <a:r>
              <a:rPr lang="en-NG" sz="2400" dirty="0"/>
              <a:t>universities.</a:t>
            </a:r>
            <a:br>
              <a:rPr lang="en-US" sz="2400" dirty="0"/>
            </a:br>
            <a:br>
              <a:rPr lang="en-NG" sz="2400" dirty="0"/>
            </a:br>
            <a:r>
              <a:rPr lang="en-US" sz="2400" dirty="0"/>
              <a:t>*	</a:t>
            </a:r>
            <a:r>
              <a:rPr lang="en-NG" sz="2400" dirty="0"/>
              <a:t>As UDUS reflects on its 50th anniversary, it must now reposition itself as a </a:t>
            </a:r>
            <a:r>
              <a:rPr lang="en-US" sz="2400" dirty="0"/>
              <a:t>	</a:t>
            </a:r>
            <a:r>
              <a:rPr lang="en-NG" sz="2400" dirty="0"/>
              <a:t>model not only for northern Nigeria but also for the entire country. It must </a:t>
            </a:r>
            <a:r>
              <a:rPr lang="en-US" sz="2400" dirty="0"/>
              <a:t>	</a:t>
            </a:r>
            <a:r>
              <a:rPr lang="en-NG" sz="2400" dirty="0"/>
              <a:t>deepen its research capacity, reform its postgraduate education, invest in </a:t>
            </a:r>
            <a:r>
              <a:rPr lang="en-US" sz="2400" dirty="0"/>
              <a:t>	</a:t>
            </a:r>
            <a:r>
              <a:rPr lang="en-NG" sz="2400" dirty="0"/>
              <a:t>interdisciplinary centres of excellence, revive serious publishing culture, </a:t>
            </a:r>
            <a:r>
              <a:rPr lang="en-US" sz="2400" dirty="0"/>
              <a:t>	</a:t>
            </a:r>
            <a:r>
              <a:rPr lang="en-NG" sz="2400" dirty="0"/>
              <a:t>strengthen community engagement, and embrace digital transformation, </a:t>
            </a:r>
            <a:r>
              <a:rPr lang="en-US" sz="2400" dirty="0"/>
              <a:t>	</a:t>
            </a:r>
            <a:r>
              <a:rPr lang="en-NG" sz="2400" dirty="0"/>
              <a:t>among other urgent tasks.</a:t>
            </a:r>
            <a:br>
              <a:rPr lang="en-NG" sz="2400" dirty="0"/>
            </a:br>
            <a:endParaRPr lang="en-NG" sz="2400" dirty="0"/>
          </a:p>
        </p:txBody>
      </p:sp>
      <p:sp>
        <p:nvSpPr>
          <p:cNvPr id="2" name="TextBox 1">
            <a:extLst>
              <a:ext uri="{FF2B5EF4-FFF2-40B4-BE49-F238E27FC236}">
                <a16:creationId xmlns:a16="http://schemas.microsoft.com/office/drawing/2014/main" id="{AC998432-6015-BAC2-E466-F804C7114CF0}"/>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UDUS at 50: A Mirror and a Beacon</a:t>
            </a:r>
            <a:r>
              <a:rPr lang="en-US" sz="3200" b="1" dirty="0">
                <a:solidFill>
                  <a:schemeClr val="tx2">
                    <a:lumMod val="75000"/>
                    <a:lumOff val="25000"/>
                  </a:schemeClr>
                </a:solidFill>
              </a:rPr>
              <a:t> (IV)</a:t>
            </a:r>
            <a:r>
              <a:rPr lang="en-NG" sz="3200" b="1" dirty="0">
                <a:solidFill>
                  <a:schemeClr val="tx2">
                    <a:lumMod val="75000"/>
                    <a:lumOff val="25000"/>
                  </a:schemeClr>
                </a:solidFill>
              </a:rPr>
              <a:t> </a:t>
            </a:r>
          </a:p>
        </p:txBody>
      </p:sp>
    </p:spTree>
    <p:extLst>
      <p:ext uri="{BB962C8B-B14F-4D97-AF65-F5344CB8AC3E}">
        <p14:creationId xmlns:p14="http://schemas.microsoft.com/office/powerpoint/2010/main" val="3961621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751E4-FD3C-F06E-A8BE-6A6BCE370A6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F0396EA-2BF2-2AE6-1021-E27890DCBE79}"/>
              </a:ext>
            </a:extLst>
          </p:cNvPr>
          <p:cNvSpPr txBox="1">
            <a:spLocks noGrp="1"/>
          </p:cNvSpPr>
          <p:nvPr>
            <p:ph type="ctrTitle"/>
          </p:nvPr>
        </p:nvSpPr>
        <p:spPr>
          <a:xfrm>
            <a:off x="816429" y="1326199"/>
            <a:ext cx="10559142" cy="47480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r>
              <a:rPr lang="en-US" sz="2400" dirty="0"/>
              <a:t>*	</a:t>
            </a:r>
            <a:r>
              <a:rPr lang="en-NG" sz="2400" dirty="0"/>
              <a:t>In doing so, UDUS can honour the name it bears, not just in spirit, but in </a:t>
            </a:r>
            <a:r>
              <a:rPr lang="en-US" sz="2400" dirty="0"/>
              <a:t>	</a:t>
            </a:r>
            <a:r>
              <a:rPr lang="en-NG" sz="2400" dirty="0"/>
              <a:t>practice. Usmanu Dan </a:t>
            </a:r>
            <a:r>
              <a:rPr lang="en-NG" sz="2400" dirty="0" err="1"/>
              <a:t>Fodiyo</a:t>
            </a:r>
            <a:r>
              <a:rPr lang="en-NG" sz="2400" dirty="0"/>
              <a:t> was not only a scholar and reformer; he was a </a:t>
            </a:r>
            <a:r>
              <a:rPr lang="en-US" sz="2400" dirty="0"/>
              <a:t>	</a:t>
            </a:r>
            <a:r>
              <a:rPr lang="en-NG" sz="2400" dirty="0"/>
              <a:t>builder of institutions, a defender of justice, and a servant of society. The </a:t>
            </a:r>
            <a:r>
              <a:rPr lang="en-US" sz="2400" dirty="0"/>
              <a:t>	</a:t>
            </a:r>
            <a:r>
              <a:rPr lang="en-NG" sz="2400" dirty="0"/>
              <a:t>university that bears his name must now renew that mission, and in doing </a:t>
            </a:r>
            <a:r>
              <a:rPr lang="en-US" sz="2400" dirty="0"/>
              <a:t>	</a:t>
            </a:r>
            <a:r>
              <a:rPr lang="en-NG" sz="2400" dirty="0"/>
              <a:t>so, help lead the reconstruction or restoration of the public university </a:t>
            </a:r>
            <a:r>
              <a:rPr lang="en-US" sz="2400" dirty="0"/>
              <a:t>	</a:t>
            </a:r>
            <a:r>
              <a:rPr lang="en-NG" sz="2400" dirty="0"/>
              <a:t>system in Nigeria which is facing monumental challenges.</a:t>
            </a:r>
            <a:br>
              <a:rPr lang="en-US" sz="2400" dirty="0"/>
            </a:br>
            <a:br>
              <a:rPr lang="en-NG" sz="2400" dirty="0"/>
            </a:br>
            <a:r>
              <a:rPr lang="en-US" sz="2400" dirty="0"/>
              <a:t>*	</a:t>
            </a:r>
            <a:r>
              <a:rPr lang="en-NG" sz="2400" dirty="0"/>
              <a:t>As the University celebrates 50 years of academic excellence and societal </a:t>
            </a:r>
            <a:r>
              <a:rPr lang="en-US" sz="2400" dirty="0"/>
              <a:t>	</a:t>
            </a:r>
            <a:r>
              <a:rPr lang="en-NG" sz="2400" dirty="0"/>
              <a:t>service, it does so with pride and a clear sense of satisfaction. Its </a:t>
            </a:r>
            <a:r>
              <a:rPr lang="en-US" sz="2400" dirty="0"/>
              <a:t>	</a:t>
            </a:r>
            <a:r>
              <a:rPr lang="en-NG" sz="2400" dirty="0"/>
              <a:t>achievements are a testament to the visionary leadership of many of its </a:t>
            </a:r>
            <a:r>
              <a:rPr lang="en-US" sz="2400" dirty="0"/>
              <a:t>	</a:t>
            </a:r>
            <a:r>
              <a:rPr lang="en-NG" sz="2400" dirty="0"/>
              <a:t>former Vice Chancellors and Pro-Chancellors as well as the exceptional </a:t>
            </a:r>
            <a:r>
              <a:rPr lang="en-US" sz="2400" dirty="0"/>
              <a:t>	</a:t>
            </a:r>
            <a:r>
              <a:rPr lang="en-NG" sz="2400" dirty="0"/>
              <a:t>commitment of its staff (academic and non-academic), and the uncommon </a:t>
            </a:r>
            <a:r>
              <a:rPr lang="en-US" sz="2400" dirty="0"/>
              <a:t>	</a:t>
            </a:r>
            <a:r>
              <a:rPr lang="en-NG" sz="2400" dirty="0"/>
              <a:t>resilience of its students.</a:t>
            </a:r>
            <a:br>
              <a:rPr lang="en-NG" sz="2400" dirty="0"/>
            </a:br>
            <a:endParaRPr lang="en-NG" sz="2400" dirty="0"/>
          </a:p>
        </p:txBody>
      </p:sp>
      <p:sp>
        <p:nvSpPr>
          <p:cNvPr id="2" name="TextBox 1">
            <a:extLst>
              <a:ext uri="{FF2B5EF4-FFF2-40B4-BE49-F238E27FC236}">
                <a16:creationId xmlns:a16="http://schemas.microsoft.com/office/drawing/2014/main" id="{1F91CCC5-4E14-969F-EA53-00D73A412E97}"/>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UDUS at 50: A Mirror and a Beacon</a:t>
            </a:r>
            <a:r>
              <a:rPr lang="en-US" sz="3200" b="1" dirty="0">
                <a:solidFill>
                  <a:schemeClr val="tx2">
                    <a:lumMod val="75000"/>
                    <a:lumOff val="25000"/>
                  </a:schemeClr>
                </a:solidFill>
              </a:rPr>
              <a:t> (V)</a:t>
            </a:r>
            <a:r>
              <a:rPr lang="en-NG" sz="3200" b="1" dirty="0">
                <a:solidFill>
                  <a:schemeClr val="tx2">
                    <a:lumMod val="75000"/>
                    <a:lumOff val="25000"/>
                  </a:schemeClr>
                </a:solidFill>
              </a:rPr>
              <a:t> </a:t>
            </a:r>
          </a:p>
        </p:txBody>
      </p:sp>
    </p:spTree>
    <p:extLst>
      <p:ext uri="{BB962C8B-B14F-4D97-AF65-F5344CB8AC3E}">
        <p14:creationId xmlns:p14="http://schemas.microsoft.com/office/powerpoint/2010/main" val="3608635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CFC7A-7A66-6CCB-E405-5221BE170E3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70C3A94-EA24-1EF3-FE44-EF03768E63FD}"/>
              </a:ext>
            </a:extLst>
          </p:cNvPr>
          <p:cNvSpPr txBox="1">
            <a:spLocks noGrp="1"/>
          </p:cNvSpPr>
          <p:nvPr>
            <p:ph type="ctrTitle"/>
          </p:nvPr>
        </p:nvSpPr>
        <p:spPr>
          <a:xfrm>
            <a:off x="816429" y="1326199"/>
            <a:ext cx="10559142" cy="47480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From Prof. S. A. S. </a:t>
            </a:r>
            <a:r>
              <a:rPr lang="en-NG" sz="2400" dirty="0" err="1"/>
              <a:t>Galadanci</a:t>
            </a:r>
            <a:r>
              <a:rPr lang="en-NG" sz="2400" dirty="0"/>
              <a:t> to Professor Mahdi Adamu to Professor A. A. </a:t>
            </a:r>
            <a:r>
              <a:rPr lang="en-US" sz="2400" dirty="0"/>
              <a:t>	</a:t>
            </a:r>
            <a:r>
              <a:rPr lang="en-NG" sz="2400" dirty="0"/>
              <a:t>Gwandu to Dr Muhammad Zayyanu Abdullahi (Sarkin Yauri) to Professor </a:t>
            </a:r>
            <a:r>
              <a:rPr lang="en-US" sz="2400" dirty="0"/>
              <a:t>	</a:t>
            </a:r>
            <a:r>
              <a:rPr lang="en-NG" sz="2400" dirty="0"/>
              <a:t>Aminu </a:t>
            </a:r>
            <a:r>
              <a:rPr lang="en-NG" sz="2400" dirty="0" err="1"/>
              <a:t>Mikailu</a:t>
            </a:r>
            <a:r>
              <a:rPr lang="en-NG" sz="2400" dirty="0"/>
              <a:t> to Professor Ambassador Tijjani Bande (GCON) to Professor </a:t>
            </a:r>
            <a:r>
              <a:rPr lang="en-US" sz="2400" dirty="0"/>
              <a:t>	</a:t>
            </a:r>
            <a:r>
              <a:rPr lang="en-NG" sz="2400" dirty="0"/>
              <a:t>S. A. </a:t>
            </a:r>
            <a:r>
              <a:rPr lang="en-NG" sz="2400" dirty="0" err="1"/>
              <a:t>Riskuwa</a:t>
            </a:r>
            <a:r>
              <a:rPr lang="en-NG" sz="2400" dirty="0"/>
              <a:t> to Professor A. A. </a:t>
            </a:r>
            <a:r>
              <a:rPr lang="en-NG" sz="2400" dirty="0" err="1"/>
              <a:t>Zuru</a:t>
            </a:r>
            <a:r>
              <a:rPr lang="en-NG" sz="2400" dirty="0"/>
              <a:t> to Professor Lawal </a:t>
            </a:r>
            <a:r>
              <a:rPr lang="en-NG" sz="2400" dirty="0" err="1"/>
              <a:t>Bilbis</a:t>
            </a:r>
            <a:r>
              <a:rPr lang="en-NG" sz="2400" dirty="0"/>
              <a:t> to the current </a:t>
            </a:r>
            <a:r>
              <a:rPr lang="en-US" sz="2400" dirty="0"/>
              <a:t>	</a:t>
            </a:r>
            <a:r>
              <a:rPr lang="en-NG" sz="2400" dirty="0"/>
              <a:t>occupant of the office, Prof Bashir Garba, all the institution's vice </a:t>
            </a:r>
            <a:r>
              <a:rPr lang="en-US" sz="2400" dirty="0"/>
              <a:t>	</a:t>
            </a:r>
            <a:r>
              <a:rPr lang="en-NG" sz="2400" dirty="0"/>
              <a:t>chancellors seemed to have been specially chosen to handle the great and </a:t>
            </a:r>
            <a:r>
              <a:rPr lang="en-US" sz="2400" dirty="0"/>
              <a:t>	</a:t>
            </a:r>
            <a:r>
              <a:rPr lang="en-NG" sz="2400" dirty="0"/>
              <a:t>delicate task of nurturing UDUS into a modern but responsible university </a:t>
            </a:r>
            <a:r>
              <a:rPr lang="en-US" sz="2400" dirty="0"/>
              <a:t>	</a:t>
            </a:r>
            <a:r>
              <a:rPr lang="en-NG" sz="2400" dirty="0"/>
              <a:t>rooted in the cultural dynamics of the society it expects to serve.</a:t>
            </a:r>
            <a:br>
              <a:rPr lang="en-US" sz="2400" dirty="0"/>
            </a:br>
            <a:br>
              <a:rPr lang="en-NG" sz="2400" dirty="0"/>
            </a:br>
            <a:r>
              <a:rPr lang="en-US" sz="2400" dirty="0"/>
              <a:t>*	</a:t>
            </a:r>
            <a:r>
              <a:rPr lang="en-NG" sz="2400" dirty="0"/>
              <a:t>Let me comment a little bit more on the pioneer vice chancellor and the </a:t>
            </a:r>
            <a:r>
              <a:rPr lang="en-US" sz="2400" dirty="0"/>
              <a:t>	</a:t>
            </a:r>
            <a:r>
              <a:rPr lang="en-NG" sz="2400" dirty="0"/>
              <a:t>current Pro-Chancellor, if only to buttress the uniqueness of the character, </a:t>
            </a:r>
            <a:r>
              <a:rPr lang="en-US" sz="2400" dirty="0"/>
              <a:t>	</a:t>
            </a:r>
            <a:r>
              <a:rPr lang="en-NG" sz="2400" dirty="0"/>
              <a:t>quality and vision of the kind of leadership the university has been blessed </a:t>
            </a:r>
            <a:r>
              <a:rPr lang="en-US" sz="2400" dirty="0"/>
              <a:t>	</a:t>
            </a:r>
            <a:r>
              <a:rPr lang="en-NG" sz="2400" dirty="0"/>
              <a:t>with, right from its inception.</a:t>
            </a:r>
            <a:br>
              <a:rPr lang="en-NG" sz="2400" dirty="0"/>
            </a:br>
            <a:endParaRPr lang="en-NG" sz="2400" dirty="0"/>
          </a:p>
        </p:txBody>
      </p:sp>
      <p:sp>
        <p:nvSpPr>
          <p:cNvPr id="2" name="TextBox 1">
            <a:extLst>
              <a:ext uri="{FF2B5EF4-FFF2-40B4-BE49-F238E27FC236}">
                <a16:creationId xmlns:a16="http://schemas.microsoft.com/office/drawing/2014/main" id="{C520A2FF-CF82-EC78-F8CE-8BB1411EE030}"/>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UDUS at 50: A Mirror and a Beacon</a:t>
            </a:r>
            <a:r>
              <a:rPr lang="en-US" sz="3200" b="1" dirty="0">
                <a:solidFill>
                  <a:schemeClr val="tx2">
                    <a:lumMod val="75000"/>
                    <a:lumOff val="25000"/>
                  </a:schemeClr>
                </a:solidFill>
              </a:rPr>
              <a:t> (VI)</a:t>
            </a:r>
            <a:r>
              <a:rPr lang="en-NG" sz="3200" b="1" dirty="0">
                <a:solidFill>
                  <a:schemeClr val="tx2">
                    <a:lumMod val="75000"/>
                    <a:lumOff val="25000"/>
                  </a:schemeClr>
                </a:solidFill>
              </a:rPr>
              <a:t> </a:t>
            </a:r>
          </a:p>
        </p:txBody>
      </p:sp>
    </p:spTree>
    <p:extLst>
      <p:ext uri="{BB962C8B-B14F-4D97-AF65-F5344CB8AC3E}">
        <p14:creationId xmlns:p14="http://schemas.microsoft.com/office/powerpoint/2010/main" val="33374068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0383F-46CF-37CA-A44C-DFC8B2CC1AB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31BAED3-FAD1-5B3A-5D43-E98E3A6BAB87}"/>
              </a:ext>
            </a:extLst>
          </p:cNvPr>
          <p:cNvSpPr txBox="1">
            <a:spLocks noGrp="1"/>
          </p:cNvSpPr>
          <p:nvPr>
            <p:ph type="ctrTitle"/>
          </p:nvPr>
        </p:nvSpPr>
        <p:spPr>
          <a:xfrm>
            <a:off x="506185" y="933544"/>
            <a:ext cx="11179629" cy="541282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The pioneer Vice Chancellor of the university, Prof Shehu Ahmed Sa’id </a:t>
            </a:r>
            <a:r>
              <a:rPr lang="en-NG" sz="2400" dirty="0" err="1"/>
              <a:t>Galadanci</a:t>
            </a:r>
            <a:r>
              <a:rPr lang="en-NG" sz="2400" dirty="0"/>
              <a:t> </a:t>
            </a:r>
            <a:r>
              <a:rPr lang="en-US" sz="2400" dirty="0"/>
              <a:t>	</a:t>
            </a:r>
            <a:r>
              <a:rPr lang="en-NG" sz="2400" dirty="0"/>
              <a:t>was not only a founding academic leader but a towering figure in Arabic and </a:t>
            </a:r>
            <a:r>
              <a:rPr lang="en-US" sz="2400" dirty="0"/>
              <a:t>	</a:t>
            </a:r>
            <a:r>
              <a:rPr lang="en-NG" sz="2400" dirty="0"/>
              <a:t>Islamic studies in Nigeria. He laid a solid foundation for the development of a </a:t>
            </a:r>
            <a:r>
              <a:rPr lang="en-US" sz="2400" dirty="0"/>
              <a:t>	</a:t>
            </a:r>
            <a:r>
              <a:rPr lang="en-NG" sz="2400" dirty="0"/>
              <a:t>modern university with a strong interest in physical and life sciences, agriculture, </a:t>
            </a:r>
            <a:r>
              <a:rPr lang="en-US" sz="2400" dirty="0"/>
              <a:t>	</a:t>
            </a:r>
            <a:r>
              <a:rPr lang="en-NG" sz="2400" dirty="0"/>
              <a:t>social and management sciences, medicine and the humanities. His tenure was </a:t>
            </a:r>
            <a:r>
              <a:rPr lang="en-US" sz="2400" dirty="0"/>
              <a:t>	</a:t>
            </a:r>
            <a:r>
              <a:rPr lang="en-NG" sz="2400" dirty="0"/>
              <a:t>marked by a deep commitment to the moral foundations of higher education.</a:t>
            </a:r>
            <a:br>
              <a:rPr lang="en-US" sz="2400" dirty="0"/>
            </a:br>
            <a:br>
              <a:rPr lang="en-NG" sz="2400" dirty="0"/>
            </a:br>
            <a:r>
              <a:rPr lang="en-US" sz="2400" dirty="0"/>
              <a:t>*	</a:t>
            </a:r>
            <a:r>
              <a:rPr lang="en-NG" sz="2400" dirty="0"/>
              <a:t>As a scholar, he was respected internationally. As an administrator, he brought </a:t>
            </a:r>
            <a:r>
              <a:rPr lang="en-US" sz="2400" dirty="0"/>
              <a:t>	</a:t>
            </a:r>
            <a:r>
              <a:rPr lang="en-NG" sz="2400" dirty="0"/>
              <a:t>clarity of purpose, academic discipline, and an unshakable commitment to </a:t>
            </a:r>
            <a:r>
              <a:rPr lang="en-US" sz="2400" dirty="0"/>
              <a:t>	</a:t>
            </a:r>
            <a:r>
              <a:rPr lang="en-NG" sz="2400" dirty="0"/>
              <a:t>moral and ethical values. Professor </a:t>
            </a:r>
            <a:r>
              <a:rPr lang="en-NG" sz="2400" dirty="0" err="1"/>
              <a:t>Galadanci</a:t>
            </a:r>
            <a:r>
              <a:rPr lang="en-NG" sz="2400" dirty="0"/>
              <a:t> believes that the university should </a:t>
            </a:r>
            <a:r>
              <a:rPr lang="en-US" sz="2400" dirty="0"/>
              <a:t>	</a:t>
            </a:r>
            <a:r>
              <a:rPr lang="en-NG" sz="2400" dirty="0"/>
              <a:t>not merely be a place of instruction, but a sanctuary of upright character </a:t>
            </a:r>
            <a:r>
              <a:rPr lang="en-US" sz="2400" dirty="0"/>
              <a:t>	</a:t>
            </a:r>
            <a:r>
              <a:rPr lang="en-NG" sz="2400" dirty="0"/>
              <a:t>formation. His legacy continues to shape </a:t>
            </a:r>
            <a:r>
              <a:rPr lang="en-NG" sz="2400" dirty="0" err="1"/>
              <a:t>UDUS’s</a:t>
            </a:r>
            <a:r>
              <a:rPr lang="en-NG" sz="2400" dirty="0"/>
              <a:t> reputation for cultural </a:t>
            </a:r>
            <a:r>
              <a:rPr lang="en-US" sz="2400" dirty="0"/>
              <a:t>	</a:t>
            </a:r>
            <a:r>
              <a:rPr lang="en-NG" sz="2400" dirty="0"/>
              <a:t>rootedness, intellectual depth, and moral integrity. He stands as a symbol of </a:t>
            </a:r>
            <a:r>
              <a:rPr lang="en-US" sz="2400" dirty="0"/>
              <a:t>	</a:t>
            </a:r>
            <a:r>
              <a:rPr lang="en-NG" sz="2400" dirty="0"/>
              <a:t>what it means to lead with both scholarship and conscience, a legacy that was </a:t>
            </a:r>
            <a:r>
              <a:rPr lang="en-US" sz="2400" dirty="0"/>
              <a:t>	</a:t>
            </a:r>
            <a:r>
              <a:rPr lang="en-NG" sz="2400" dirty="0"/>
              <a:t>followed by many of his successors as vice chancellors.</a:t>
            </a:r>
            <a:br>
              <a:rPr lang="en-NG" sz="2400" dirty="0"/>
            </a:br>
            <a:endParaRPr lang="en-NG" sz="2400" dirty="0"/>
          </a:p>
        </p:txBody>
      </p:sp>
      <p:sp>
        <p:nvSpPr>
          <p:cNvPr id="2" name="TextBox 1">
            <a:extLst>
              <a:ext uri="{FF2B5EF4-FFF2-40B4-BE49-F238E27FC236}">
                <a16:creationId xmlns:a16="http://schemas.microsoft.com/office/drawing/2014/main" id="{89754A93-2B6A-F120-E967-5040CA4C4EB2}"/>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UDUS at 50: A Mirror and a Beacon</a:t>
            </a:r>
            <a:r>
              <a:rPr lang="en-US" sz="3200" b="1" dirty="0">
                <a:solidFill>
                  <a:schemeClr val="tx2">
                    <a:lumMod val="75000"/>
                    <a:lumOff val="25000"/>
                  </a:schemeClr>
                </a:solidFill>
              </a:rPr>
              <a:t> (VII)</a:t>
            </a:r>
            <a:r>
              <a:rPr lang="en-NG" sz="3200" b="1" dirty="0">
                <a:solidFill>
                  <a:schemeClr val="tx2">
                    <a:lumMod val="75000"/>
                    <a:lumOff val="25000"/>
                  </a:schemeClr>
                </a:solidFill>
              </a:rPr>
              <a:t> </a:t>
            </a:r>
          </a:p>
        </p:txBody>
      </p:sp>
    </p:spTree>
    <p:extLst>
      <p:ext uri="{BB962C8B-B14F-4D97-AF65-F5344CB8AC3E}">
        <p14:creationId xmlns:p14="http://schemas.microsoft.com/office/powerpoint/2010/main" val="3373325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D0845-2F58-6B96-7583-67BC8BDFC72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CE97F1F-A075-7A50-5BF6-740D9704B956}"/>
              </a:ext>
            </a:extLst>
          </p:cNvPr>
          <p:cNvSpPr txBox="1">
            <a:spLocks noGrp="1"/>
          </p:cNvSpPr>
          <p:nvPr>
            <p:ph type="ctrTitle"/>
          </p:nvPr>
        </p:nvSpPr>
        <p:spPr>
          <a:xfrm>
            <a:off x="816429" y="946895"/>
            <a:ext cx="10559142" cy="591110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000" dirty="0"/>
              <a:t>*	</a:t>
            </a:r>
            <a:r>
              <a:rPr lang="en-NG" sz="2000" dirty="0"/>
              <a:t>Similarly, Professor Attahiru Muhammadu Jega, the current Pro-Chancellor and Chairman </a:t>
            </a:r>
            <a:r>
              <a:rPr lang="en-US" sz="2000" dirty="0"/>
              <a:t>	</a:t>
            </a:r>
            <a:r>
              <a:rPr lang="en-NG" sz="2000" dirty="0"/>
              <a:t>of Council of Usmanu Danfodiyo University, is an icon of integrity, discipline, and principled </a:t>
            </a:r>
            <a:r>
              <a:rPr lang="en-US" sz="2000" dirty="0"/>
              <a:t>	</a:t>
            </a:r>
            <a:r>
              <a:rPr lang="en-NG" sz="2000" dirty="0"/>
              <a:t>leadership. A professor of Political Science and a distinguished public intellectual, </a:t>
            </a:r>
            <a:r>
              <a:rPr lang="en-US" sz="2000" dirty="0"/>
              <a:t>	</a:t>
            </a:r>
            <a:r>
              <a:rPr lang="en-NG" sz="2000" dirty="0"/>
              <a:t>Professor Jega rose to national and international prominence as a former President of the </a:t>
            </a:r>
            <a:r>
              <a:rPr lang="en-US" sz="2000" dirty="0"/>
              <a:t>	</a:t>
            </a:r>
            <a:r>
              <a:rPr lang="en-NG" sz="2000" dirty="0"/>
              <a:t>Academic Staff Union of Universities (ASUU), and later as the Vice Chancellor of </a:t>
            </a:r>
            <a:r>
              <a:rPr lang="en-NG" sz="2000" dirty="0" err="1"/>
              <a:t>Bayero</a:t>
            </a:r>
            <a:r>
              <a:rPr lang="en-NG" sz="2000" dirty="0"/>
              <a:t> </a:t>
            </a:r>
            <a:r>
              <a:rPr lang="en-US" sz="2000" dirty="0"/>
              <a:t>	</a:t>
            </a:r>
            <a:r>
              <a:rPr lang="en-NG" sz="2000" dirty="0"/>
              <a:t>University, Kano, before his historic appointment as the Chairman of the Independent </a:t>
            </a:r>
            <a:r>
              <a:rPr lang="en-US" sz="2000" dirty="0"/>
              <a:t>	</a:t>
            </a:r>
            <a:r>
              <a:rPr lang="en-NG" sz="2000" dirty="0"/>
              <a:t>National Electoral Commission where he served creditably and for which he is nationally </a:t>
            </a:r>
            <a:r>
              <a:rPr lang="en-US" sz="2000" dirty="0"/>
              <a:t>	</a:t>
            </a:r>
            <a:r>
              <a:rPr lang="en-NG" sz="2000" dirty="0"/>
              <a:t>celebrated as the most authentic leader in the history of the Commission.</a:t>
            </a:r>
            <a:br>
              <a:rPr lang="en-US" sz="2000" dirty="0"/>
            </a:br>
            <a:br>
              <a:rPr lang="en-NG" sz="2000" dirty="0"/>
            </a:br>
            <a:r>
              <a:rPr lang="en-US" sz="2000" dirty="0"/>
              <a:t>*	</a:t>
            </a:r>
            <a:r>
              <a:rPr lang="en-NG" sz="2000" dirty="0"/>
              <a:t>When he was Vice Chancellor in BUK, I was privileged to serve as his Deputy Vice </a:t>
            </a:r>
            <a:r>
              <a:rPr lang="en-US" sz="2000" dirty="0"/>
              <a:t>	</a:t>
            </a:r>
            <a:r>
              <a:rPr lang="en-NG" sz="2000" dirty="0"/>
              <a:t>Chancellor during those transformative years in our university. He brought an unwavering </a:t>
            </a:r>
            <a:r>
              <a:rPr lang="en-US" sz="2000" dirty="0"/>
              <a:t>	</a:t>
            </a:r>
            <a:r>
              <a:rPr lang="en-NG" sz="2000" dirty="0"/>
              <a:t>sense of justice, transparency, and strategic thinking to university administration. As the </a:t>
            </a:r>
            <a:r>
              <a:rPr lang="en-US" sz="2000" dirty="0"/>
              <a:t>	</a:t>
            </a:r>
            <a:r>
              <a:rPr lang="en-NG" sz="2000" dirty="0"/>
              <a:t>current Pro-Chancellor and Chairman of Council at UDUS, his steady hand and vast </a:t>
            </a:r>
            <a:r>
              <a:rPr lang="en-US" sz="2000" dirty="0"/>
              <a:t>	</a:t>
            </a:r>
            <a:r>
              <a:rPr lang="en-NG" sz="2000" dirty="0"/>
              <a:t>experience will be invaluable assets to the university as it navigates its next phase of </a:t>
            </a:r>
            <a:r>
              <a:rPr lang="en-US" sz="2000" dirty="0"/>
              <a:t>	</a:t>
            </a:r>
            <a:r>
              <a:rPr lang="en-NG" sz="2000" dirty="0"/>
              <a:t>development.</a:t>
            </a:r>
            <a:br>
              <a:rPr lang="en-US" sz="2000" dirty="0"/>
            </a:br>
            <a:br>
              <a:rPr lang="en-NG" sz="2000" dirty="0"/>
            </a:br>
            <a:r>
              <a:rPr lang="en-US" sz="2000" dirty="0"/>
              <a:t>*	</a:t>
            </a:r>
            <a:r>
              <a:rPr lang="en-NG" sz="2000" dirty="0"/>
              <a:t>Looking forward, therefore, UDUS is poised to deepen its legacy as a centre of learning, </a:t>
            </a:r>
            <a:r>
              <a:rPr lang="en-US" sz="2000" dirty="0"/>
              <a:t>	</a:t>
            </a:r>
            <a:r>
              <a:rPr lang="en-NG" sz="2000" dirty="0"/>
              <a:t>innovation, and cultural preservation, not only in Nigeria, but across West Africa and the </a:t>
            </a:r>
            <a:r>
              <a:rPr lang="en-US" sz="2000" dirty="0"/>
              <a:t>	</a:t>
            </a:r>
            <a:r>
              <a:rPr lang="en-NG" sz="2000" dirty="0"/>
              <a:t>global scholarly community. I, therefore, join all staff, students and friends of UDUS in </a:t>
            </a:r>
            <a:r>
              <a:rPr lang="en-US" sz="2000" dirty="0"/>
              <a:t>	</a:t>
            </a:r>
            <a:r>
              <a:rPr lang="en-NG" sz="2000" dirty="0"/>
              <a:t>congratulating the university on its 50th anniversary.</a:t>
            </a:r>
            <a:br>
              <a:rPr lang="en-NG" sz="2000" dirty="0"/>
            </a:br>
            <a:endParaRPr lang="en-NG" sz="2000" dirty="0"/>
          </a:p>
        </p:txBody>
      </p:sp>
      <p:sp>
        <p:nvSpPr>
          <p:cNvPr id="2" name="TextBox 1">
            <a:extLst>
              <a:ext uri="{FF2B5EF4-FFF2-40B4-BE49-F238E27FC236}">
                <a16:creationId xmlns:a16="http://schemas.microsoft.com/office/drawing/2014/main" id="{16FF81DB-CEA0-1F07-828E-BB6CD3AE2CDA}"/>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UDUS at 50: A Mirror and a Beacon</a:t>
            </a:r>
            <a:r>
              <a:rPr lang="en-US" sz="3200" b="1" dirty="0">
                <a:solidFill>
                  <a:schemeClr val="tx2">
                    <a:lumMod val="75000"/>
                    <a:lumOff val="25000"/>
                  </a:schemeClr>
                </a:solidFill>
              </a:rPr>
              <a:t> (VIII)</a:t>
            </a:r>
            <a:r>
              <a:rPr lang="en-NG" sz="3200" b="1" dirty="0">
                <a:solidFill>
                  <a:schemeClr val="tx2">
                    <a:lumMod val="75000"/>
                    <a:lumOff val="25000"/>
                  </a:schemeClr>
                </a:solidFill>
              </a:rPr>
              <a:t> </a:t>
            </a:r>
          </a:p>
        </p:txBody>
      </p:sp>
    </p:spTree>
    <p:extLst>
      <p:ext uri="{BB962C8B-B14F-4D97-AF65-F5344CB8AC3E}">
        <p14:creationId xmlns:p14="http://schemas.microsoft.com/office/powerpoint/2010/main" val="2777865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EADB3D-5735-9FE4-3F91-54B967A4BAC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7E385A6-4802-7D1D-5BE7-59608AF9BE1B}"/>
              </a:ext>
            </a:extLst>
          </p:cNvPr>
          <p:cNvSpPr txBox="1">
            <a:spLocks noGrp="1"/>
          </p:cNvSpPr>
          <p:nvPr>
            <p:ph type="ctrTitle"/>
          </p:nvPr>
        </p:nvSpPr>
        <p:spPr>
          <a:xfrm>
            <a:off x="500743" y="1069230"/>
            <a:ext cx="11244943" cy="574522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Mr. Chairman, Distinguished Ladies and Gentlemen, to discuss the future of </a:t>
            </a:r>
            <a:r>
              <a:rPr lang="en-US" sz="2400" dirty="0"/>
              <a:t>	</a:t>
            </a:r>
            <a:r>
              <a:rPr lang="en-NG" sz="2400" dirty="0"/>
              <a:t>public universities in Nigeria we may need to understand the origins and </a:t>
            </a:r>
            <a:r>
              <a:rPr lang="en-US" sz="2400" dirty="0"/>
              <a:t>	</a:t>
            </a:r>
            <a:r>
              <a:rPr lang="en-NG" sz="2400" dirty="0"/>
              <a:t>purpose of universities themselves. This background information will then </a:t>
            </a:r>
            <a:r>
              <a:rPr lang="en-US" sz="2400" dirty="0"/>
              <a:t>	</a:t>
            </a:r>
            <a:r>
              <a:rPr lang="en-NG" sz="2400" dirty="0"/>
              <a:t>dovetail into an examination of the origins, purpose, growth and development </a:t>
            </a:r>
            <a:r>
              <a:rPr lang="en-US" sz="2400" dirty="0"/>
              <a:t>	</a:t>
            </a:r>
            <a:r>
              <a:rPr lang="en-NG" sz="2400" dirty="0"/>
              <a:t>of university education in Nigeria.</a:t>
            </a:r>
            <a:br>
              <a:rPr lang="en-US" sz="2400" dirty="0"/>
            </a:br>
            <a:br>
              <a:rPr lang="en-NG" sz="2400" dirty="0"/>
            </a:br>
            <a:r>
              <a:rPr lang="en-NG" sz="2400" dirty="0"/>
              <a:t>*</a:t>
            </a:r>
            <a:r>
              <a:rPr lang="en-US" sz="2400" dirty="0"/>
              <a:t>	</a:t>
            </a:r>
            <a:r>
              <a:rPr lang="en-NG" sz="2400" dirty="0"/>
              <a:t>It is important to state that universities are among the oldest institutions in </a:t>
            </a:r>
            <a:r>
              <a:rPr lang="en-US" sz="2400" dirty="0"/>
              <a:t>	</a:t>
            </a:r>
            <a:r>
              <a:rPr lang="en-NG" sz="2400" dirty="0"/>
              <a:t>human history still functioning in recognizable form. As </a:t>
            </a:r>
            <a:r>
              <a:rPr lang="en-NG" sz="2400" dirty="0" err="1"/>
              <a:t>centers</a:t>
            </a:r>
            <a:r>
              <a:rPr lang="en-NG" sz="2400" dirty="0"/>
              <a:t> of learning, </a:t>
            </a:r>
            <a:r>
              <a:rPr lang="en-US" sz="2400" dirty="0"/>
              <a:t>	</a:t>
            </a:r>
            <a:r>
              <a:rPr lang="en-NG" sz="2400" dirty="0"/>
              <a:t>intellectual debate, and societal development, the university has played a </a:t>
            </a:r>
            <a:r>
              <a:rPr lang="en-US" sz="2400" dirty="0"/>
              <a:t>	</a:t>
            </a:r>
            <a:r>
              <a:rPr lang="en-NG" sz="2400" dirty="0"/>
              <a:t>critical role in shaping civilizations.</a:t>
            </a:r>
            <a:br>
              <a:rPr lang="en-US" sz="2400" dirty="0"/>
            </a:br>
            <a:br>
              <a:rPr lang="en-NG" sz="2400" dirty="0"/>
            </a:br>
            <a:r>
              <a:rPr lang="en-NG" sz="2400" dirty="0"/>
              <a:t>*</a:t>
            </a:r>
            <a:r>
              <a:rPr lang="en-US" sz="2400" dirty="0"/>
              <a:t>	</a:t>
            </a:r>
            <a:r>
              <a:rPr lang="en-NG" sz="2400" dirty="0"/>
              <a:t>This section traces the origins of the university, from ancient scholarly </a:t>
            </a:r>
            <a:r>
              <a:rPr lang="en-US" sz="2400" dirty="0"/>
              <a:t>	</a:t>
            </a:r>
            <a:r>
              <a:rPr lang="en-NG" sz="2400" dirty="0"/>
              <a:t>traditions to the medieval institutions that established the foundations of </a:t>
            </a:r>
            <a:r>
              <a:rPr lang="en-US" sz="2400" dirty="0"/>
              <a:t>	</a:t>
            </a:r>
            <a:r>
              <a:rPr lang="en-NG" sz="2400" dirty="0"/>
              <a:t>the </a:t>
            </a:r>
            <a:r>
              <a:rPr lang="en-US" sz="2400" dirty="0"/>
              <a:t>	</a:t>
            </a:r>
            <a:r>
              <a:rPr lang="en-NG" sz="2400" dirty="0"/>
              <a:t>modern university system, and to the current state when universities are </a:t>
            </a:r>
            <a:r>
              <a:rPr lang="en-US" sz="2400" dirty="0"/>
              <a:t>	</a:t>
            </a:r>
            <a:r>
              <a:rPr lang="en-NG" sz="2400" dirty="0"/>
              <a:t>consolidating their positions as major drivers of economic, social, political and </a:t>
            </a:r>
            <a:r>
              <a:rPr lang="en-US" sz="2400" dirty="0"/>
              <a:t>	</a:t>
            </a:r>
            <a:r>
              <a:rPr lang="en-NG" sz="2400" dirty="0"/>
              <a:t>cultural transformations of our technologically driven societies and nations.</a:t>
            </a:r>
            <a:br>
              <a:rPr lang="en-NG" sz="2400" dirty="0"/>
            </a:br>
            <a:endParaRPr lang="en-NG" sz="2400" dirty="0"/>
          </a:p>
        </p:txBody>
      </p:sp>
      <p:sp>
        <p:nvSpPr>
          <p:cNvPr id="2" name="TextBox 1">
            <a:extLst>
              <a:ext uri="{FF2B5EF4-FFF2-40B4-BE49-F238E27FC236}">
                <a16:creationId xmlns:a16="http://schemas.microsoft.com/office/drawing/2014/main" id="{FB500CE0-B2AA-7318-5331-EC193E74F779}"/>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University Education: Origins and Purpose </a:t>
            </a:r>
          </a:p>
        </p:txBody>
      </p:sp>
    </p:spTree>
    <p:extLst>
      <p:ext uri="{BB962C8B-B14F-4D97-AF65-F5344CB8AC3E}">
        <p14:creationId xmlns:p14="http://schemas.microsoft.com/office/powerpoint/2010/main" val="33383833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1AC72-0286-4B4A-CE92-F3B56BBCBDD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08A01FD-875F-7C31-11D6-FFB2C5236DF2}"/>
              </a:ext>
            </a:extLst>
          </p:cNvPr>
          <p:cNvSpPr txBox="1">
            <a:spLocks noGrp="1"/>
          </p:cNvSpPr>
          <p:nvPr>
            <p:ph type="ctrTitle"/>
          </p:nvPr>
        </p:nvSpPr>
        <p:spPr>
          <a:xfrm>
            <a:off x="473528" y="974402"/>
            <a:ext cx="11244943" cy="588359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200" dirty="0"/>
              <a:t>*	</a:t>
            </a:r>
            <a:r>
              <a:rPr lang="en-NG" sz="2200" dirty="0"/>
              <a:t>Long before the formal establishment of universities in Europe and the Islamic world, </a:t>
            </a:r>
            <a:r>
              <a:rPr lang="en-US" sz="2200" dirty="0"/>
              <a:t>	</a:t>
            </a:r>
            <a:r>
              <a:rPr lang="en-NG" sz="2200" dirty="0"/>
              <a:t>various civilizations developed institutions devoted to advanced learning.</a:t>
            </a:r>
            <a:br>
              <a:rPr lang="en-US" sz="2200" dirty="0"/>
            </a:br>
            <a:br>
              <a:rPr lang="en-NG" sz="2200" dirty="0"/>
            </a:br>
            <a:r>
              <a:rPr lang="en-NG" sz="2200" dirty="0"/>
              <a:t>*</a:t>
            </a:r>
            <a:r>
              <a:rPr lang="en-US" sz="2200" dirty="0"/>
              <a:t>	</a:t>
            </a:r>
            <a:r>
              <a:rPr lang="en-NG" sz="2200" dirty="0"/>
              <a:t>In ancient Egypt, the House of Life served as a temple school for priests and </a:t>
            </a:r>
            <a:r>
              <a:rPr lang="en-US" sz="2200" dirty="0"/>
              <a:t>	</a:t>
            </a:r>
            <a:r>
              <a:rPr lang="en-NG" sz="2200" dirty="0"/>
              <a:t>scribes.</a:t>
            </a:r>
            <a:br>
              <a:rPr lang="en-US" sz="2200" dirty="0"/>
            </a:br>
            <a:br>
              <a:rPr lang="en-NG" sz="2200" dirty="0"/>
            </a:br>
            <a:r>
              <a:rPr lang="en-NG" sz="2200" dirty="0"/>
              <a:t>*</a:t>
            </a:r>
            <a:r>
              <a:rPr lang="en-US" sz="2200" dirty="0"/>
              <a:t>	</a:t>
            </a:r>
            <a:r>
              <a:rPr lang="en-NG" sz="2200" dirty="0"/>
              <a:t>In ancient Greece, Plato's Academy (founded around 365BC) and Aristotle’s </a:t>
            </a:r>
            <a:r>
              <a:rPr lang="en-US" sz="2200" dirty="0"/>
              <a:t>	</a:t>
            </a:r>
            <a:r>
              <a:rPr lang="en-NG" sz="2200" dirty="0"/>
              <a:t>Lyceum </a:t>
            </a:r>
            <a:r>
              <a:rPr lang="en-US" sz="2200" dirty="0"/>
              <a:t>	</a:t>
            </a:r>
            <a:r>
              <a:rPr lang="en-NG" sz="2200" dirty="0"/>
              <a:t>were early prototypes of scholarly communities focused on philosophy, </a:t>
            </a:r>
            <a:r>
              <a:rPr lang="en-US" sz="2200" dirty="0"/>
              <a:t>	</a:t>
            </a:r>
            <a:r>
              <a:rPr lang="en-NG" sz="2200" dirty="0"/>
              <a:t>science, and </a:t>
            </a:r>
            <a:r>
              <a:rPr lang="en-US" sz="2200" dirty="0"/>
              <a:t>	</a:t>
            </a:r>
            <a:r>
              <a:rPr lang="en-NG" sz="2200" dirty="0"/>
              <a:t>ethics.</a:t>
            </a:r>
            <a:br>
              <a:rPr lang="en-US" sz="2200" dirty="0"/>
            </a:br>
            <a:br>
              <a:rPr lang="en-NG" sz="2200" dirty="0"/>
            </a:br>
            <a:r>
              <a:rPr lang="en-NG" sz="2200" dirty="0"/>
              <a:t>*</a:t>
            </a:r>
            <a:r>
              <a:rPr lang="en-US" sz="2200" dirty="0"/>
              <a:t>	</a:t>
            </a:r>
            <a:r>
              <a:rPr lang="en-NG" sz="2200" dirty="0"/>
              <a:t>In ancient India, institutions like Nalanda and </a:t>
            </a:r>
            <a:r>
              <a:rPr lang="en-NG" sz="2200" dirty="0" err="1"/>
              <a:t>Takshashila</a:t>
            </a:r>
            <a:r>
              <a:rPr lang="en-NG" sz="2200" dirty="0"/>
              <a:t> attracted scholars from </a:t>
            </a:r>
            <a:r>
              <a:rPr lang="en-US" sz="2200" dirty="0"/>
              <a:t>	</a:t>
            </a:r>
            <a:r>
              <a:rPr lang="en-NG" sz="2200" dirty="0"/>
              <a:t>across Asia, offering instruction in medicine, mathematics, grammar, logic, and </a:t>
            </a:r>
            <a:r>
              <a:rPr lang="en-US" sz="2200" dirty="0"/>
              <a:t>	</a:t>
            </a:r>
            <a:r>
              <a:rPr lang="en-NG" sz="2200" dirty="0"/>
              <a:t>philosophy.</a:t>
            </a:r>
            <a:br>
              <a:rPr lang="en-US" sz="2200" dirty="0"/>
            </a:br>
            <a:br>
              <a:rPr lang="en-NG" sz="2200" dirty="0"/>
            </a:br>
            <a:r>
              <a:rPr lang="en-NG" sz="2200" dirty="0"/>
              <a:t>*</a:t>
            </a:r>
            <a:r>
              <a:rPr lang="en-US" sz="2200" dirty="0"/>
              <a:t>	</a:t>
            </a:r>
            <a:r>
              <a:rPr lang="en-NG" sz="2200" dirty="0"/>
              <a:t>Similarly, China’s Confucian academies contributed to the development of a </a:t>
            </a:r>
            <a:r>
              <a:rPr lang="en-US" sz="2200" dirty="0"/>
              <a:t>	</a:t>
            </a:r>
            <a:r>
              <a:rPr lang="en-NG" sz="2200" dirty="0"/>
              <a:t>scholarly bureaucracy that valued examinations and education.</a:t>
            </a:r>
            <a:br>
              <a:rPr lang="en-US" sz="2200" dirty="0"/>
            </a:br>
            <a:br>
              <a:rPr lang="en-NG" sz="2200" dirty="0"/>
            </a:br>
            <a:r>
              <a:rPr lang="en-NG" sz="2200" dirty="0"/>
              <a:t>*</a:t>
            </a:r>
            <a:r>
              <a:rPr lang="en-US" sz="2200" dirty="0"/>
              <a:t>	</a:t>
            </a:r>
            <a:r>
              <a:rPr lang="en-NG" sz="2200" dirty="0"/>
              <a:t>But it is to the Plato’s Academy that we must focus on if we want to take a glimpse into </a:t>
            </a:r>
            <a:r>
              <a:rPr lang="en-US" sz="2200" dirty="0"/>
              <a:t>	</a:t>
            </a:r>
            <a:r>
              <a:rPr lang="en-NG" sz="2200" dirty="0"/>
              <a:t>the intellectual and structural foundations of the modern university.</a:t>
            </a:r>
            <a:br>
              <a:rPr lang="en-NG" sz="2200" dirty="0"/>
            </a:br>
            <a:endParaRPr lang="en-NG" sz="2200" dirty="0"/>
          </a:p>
        </p:txBody>
      </p:sp>
      <p:sp>
        <p:nvSpPr>
          <p:cNvPr id="2" name="TextBox 1">
            <a:extLst>
              <a:ext uri="{FF2B5EF4-FFF2-40B4-BE49-F238E27FC236}">
                <a16:creationId xmlns:a16="http://schemas.microsoft.com/office/drawing/2014/main" id="{DE25B018-BB85-15EC-A6F0-F71ABDFBD7E5}"/>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University Education: Origins - Ancient Precedents</a:t>
            </a:r>
          </a:p>
        </p:txBody>
      </p:sp>
    </p:spTree>
    <p:extLst>
      <p:ext uri="{BB962C8B-B14F-4D97-AF65-F5344CB8AC3E}">
        <p14:creationId xmlns:p14="http://schemas.microsoft.com/office/powerpoint/2010/main" val="2407817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8CC2D-E068-B61A-7914-48A60B4CBEC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576702D-5566-0791-E53D-8E331DF9BA83}"/>
              </a:ext>
            </a:extLst>
          </p:cNvPr>
          <p:cNvSpPr txBox="1">
            <a:spLocks noGrp="1"/>
          </p:cNvSpPr>
          <p:nvPr>
            <p:ph type="ctrTitle"/>
          </p:nvPr>
        </p:nvSpPr>
        <p:spPr>
          <a:xfrm>
            <a:off x="772886" y="756606"/>
            <a:ext cx="10559142" cy="574522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400" dirty="0"/>
              <a:t>*</a:t>
            </a:r>
            <a:r>
              <a:rPr lang="en-US" sz="2400" dirty="0"/>
              <a:t>	</a:t>
            </a:r>
            <a:r>
              <a:rPr lang="en-NG" sz="2400" dirty="0"/>
              <a:t>The idea of university education is most commonly traced to the legendary </a:t>
            </a:r>
            <a:r>
              <a:rPr lang="en-US" sz="2400" dirty="0"/>
              <a:t>	</a:t>
            </a:r>
            <a:r>
              <a:rPr lang="en-NG" sz="2400" dirty="0"/>
              <a:t>Greek </a:t>
            </a:r>
            <a:r>
              <a:rPr lang="en-US" sz="2400" dirty="0"/>
              <a:t>	</a:t>
            </a:r>
            <a:r>
              <a:rPr lang="en-NG" sz="2400" dirty="0"/>
              <a:t>philosopher, Plato, who </a:t>
            </a:r>
            <a:r>
              <a:rPr lang="en-US" sz="2400" dirty="0"/>
              <a:t>	</a:t>
            </a:r>
            <a:r>
              <a:rPr lang="en-NG" sz="2400" dirty="0"/>
              <a:t>founded the first university in the world, The </a:t>
            </a:r>
            <a:r>
              <a:rPr lang="en-US" sz="2400" dirty="0"/>
              <a:t>	</a:t>
            </a:r>
            <a:r>
              <a:rPr lang="en-NG" sz="2400" dirty="0"/>
              <a:t>Academy, in Athens (around 365BC). In his classic, The Republic, Plato </a:t>
            </a:r>
            <a:r>
              <a:rPr lang="en-US" sz="2400" dirty="0"/>
              <a:t>	</a:t>
            </a:r>
            <a:r>
              <a:rPr lang="en-NG" sz="2400" dirty="0"/>
              <a:t>espoused the thesis </a:t>
            </a:r>
            <a:r>
              <a:rPr lang="en-US" sz="2400" dirty="0"/>
              <a:t>	</a:t>
            </a:r>
            <a:r>
              <a:rPr lang="en-NG" sz="2400" dirty="0"/>
              <a:t>that to attain the goal of an ideal and just society in </a:t>
            </a:r>
            <a:r>
              <a:rPr lang="en-US" sz="2400" dirty="0"/>
              <a:t>	</a:t>
            </a:r>
            <a:r>
              <a:rPr lang="en-NG" sz="2400" dirty="0"/>
              <a:t>which men live in perpetual </a:t>
            </a:r>
            <a:r>
              <a:rPr lang="en-US" sz="2400" dirty="0"/>
              <a:t>	</a:t>
            </a:r>
            <a:r>
              <a:rPr lang="en-NG" sz="2400" dirty="0"/>
              <a:t>harmony and freely actualize full potentials, the </a:t>
            </a:r>
            <a:r>
              <a:rPr lang="en-US" sz="2400" dirty="0"/>
              <a:t>	</a:t>
            </a:r>
            <a:r>
              <a:rPr lang="en-NG" sz="2400" dirty="0"/>
              <a:t>social structure must be in </a:t>
            </a:r>
            <a:r>
              <a:rPr lang="en-US" sz="2400" dirty="0"/>
              <a:t>	</a:t>
            </a:r>
            <a:r>
              <a:rPr lang="en-NG" sz="2400" dirty="0"/>
              <a:t>consonance with what he identified as the three </a:t>
            </a:r>
            <a:r>
              <a:rPr lang="en-US" sz="2400" dirty="0"/>
              <a:t>	</a:t>
            </a:r>
            <a:r>
              <a:rPr lang="en-NG" sz="2400" dirty="0"/>
              <a:t>elements of the soul.</a:t>
            </a:r>
            <a:br>
              <a:rPr lang="en-US" sz="2400" dirty="0"/>
            </a:br>
            <a:br>
              <a:rPr lang="en-NG" sz="2400" dirty="0"/>
            </a:br>
            <a:r>
              <a:rPr lang="en-NG" sz="2400" dirty="0"/>
              <a:t>*</a:t>
            </a:r>
            <a:r>
              <a:rPr lang="en-US" sz="2400" dirty="0"/>
              <a:t>	</a:t>
            </a:r>
            <a:r>
              <a:rPr lang="en-NG" sz="2400" dirty="0"/>
              <a:t>Man, according to Plato, is made up of three elements: the rational, the </a:t>
            </a:r>
            <a:r>
              <a:rPr lang="en-US" sz="2400" dirty="0"/>
              <a:t>	</a:t>
            </a:r>
            <a:r>
              <a:rPr lang="en-NG" sz="2400" dirty="0"/>
              <a:t>appetitive and the spirited. The appetitive part is the one that is accountable </a:t>
            </a:r>
            <a:r>
              <a:rPr lang="en-US" sz="2400" dirty="0"/>
              <a:t>	</a:t>
            </a:r>
            <a:r>
              <a:rPr lang="en-NG" sz="2400" dirty="0"/>
              <a:t>for the desires in people; the rational is the thinking element in every human </a:t>
            </a:r>
            <a:r>
              <a:rPr lang="en-US" sz="2400" dirty="0"/>
              <a:t>	</a:t>
            </a:r>
            <a:r>
              <a:rPr lang="en-NG" sz="2400" dirty="0"/>
              <a:t>and it is responsible for sensible decisions and choices. The spirited </a:t>
            </a:r>
            <a:r>
              <a:rPr lang="en-US" sz="2400" dirty="0"/>
              <a:t>	</a:t>
            </a:r>
            <a:r>
              <a:rPr lang="en-NG" sz="2400" dirty="0"/>
              <a:t>element is responsible for the emotions, courage and valour. These </a:t>
            </a:r>
            <a:r>
              <a:rPr lang="en-US" sz="2400" dirty="0"/>
              <a:t>	</a:t>
            </a:r>
            <a:r>
              <a:rPr lang="en-NG" sz="2400" dirty="0"/>
              <a:t>elements occur in different abundance or ratio in man; while some men </a:t>
            </a:r>
            <a:r>
              <a:rPr lang="en-US" sz="2400" dirty="0"/>
              <a:t>	</a:t>
            </a:r>
            <a:r>
              <a:rPr lang="en-NG" sz="2400" dirty="0"/>
              <a:t>have a predominance of the appetitive element, others are endowed in large </a:t>
            </a:r>
            <a:r>
              <a:rPr lang="en-US" sz="2400" dirty="0"/>
              <a:t>	</a:t>
            </a:r>
            <a:r>
              <a:rPr lang="en-NG" sz="2400" dirty="0"/>
              <a:t>measures with the spirited or the rational elements.</a:t>
            </a:r>
            <a:br>
              <a:rPr lang="en-NG" sz="2400" dirty="0"/>
            </a:br>
            <a:endParaRPr lang="en-NG" sz="2400" dirty="0"/>
          </a:p>
        </p:txBody>
      </p:sp>
      <p:sp>
        <p:nvSpPr>
          <p:cNvPr id="2" name="TextBox 1">
            <a:extLst>
              <a:ext uri="{FF2B5EF4-FFF2-40B4-BE49-F238E27FC236}">
                <a16:creationId xmlns:a16="http://schemas.microsoft.com/office/drawing/2014/main" id="{72D93E20-8EF4-5B5E-861B-174E8C56F409}"/>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Plato’s Academy (I)</a:t>
            </a:r>
          </a:p>
        </p:txBody>
      </p:sp>
    </p:spTree>
    <p:extLst>
      <p:ext uri="{BB962C8B-B14F-4D97-AF65-F5344CB8AC3E}">
        <p14:creationId xmlns:p14="http://schemas.microsoft.com/office/powerpoint/2010/main" val="2963452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8BBAC-E598-8718-9C59-2F1B350CC63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5C72943-F4A4-7457-1886-77C2DB12940D}"/>
              </a:ext>
            </a:extLst>
          </p:cNvPr>
          <p:cNvSpPr txBox="1">
            <a:spLocks noGrp="1"/>
          </p:cNvSpPr>
          <p:nvPr>
            <p:ph type="ctrTitle"/>
          </p:nvPr>
        </p:nvSpPr>
        <p:spPr>
          <a:xfrm>
            <a:off x="816429" y="1585459"/>
            <a:ext cx="10559142" cy="441563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400" dirty="0"/>
              <a:t>*   </a:t>
            </a:r>
            <a:r>
              <a:rPr lang="en-US" sz="2400" dirty="0"/>
              <a:t>	</a:t>
            </a:r>
            <a:r>
              <a:rPr lang="en-NG" sz="2400" dirty="0"/>
              <a:t>It is these different endowments that determine the structure of social </a:t>
            </a:r>
            <a:r>
              <a:rPr lang="en-US" sz="2400" dirty="0"/>
              <a:t>	</a:t>
            </a:r>
            <a:r>
              <a:rPr lang="en-NG" sz="2400" dirty="0"/>
              <a:t>organization and functional relationships. Those with an abundance of the </a:t>
            </a:r>
            <a:r>
              <a:rPr lang="en-US" sz="2400" dirty="0"/>
              <a:t>	</a:t>
            </a:r>
            <a:r>
              <a:rPr lang="en-NG" sz="2400" dirty="0"/>
              <a:t>appetitive element should form the class of artisans, producers and </a:t>
            </a:r>
            <a:r>
              <a:rPr lang="en-US" sz="2400" dirty="0"/>
              <a:t>	</a:t>
            </a:r>
            <a:r>
              <a:rPr lang="en-NG" sz="2400" dirty="0" err="1"/>
              <a:t>laborers</a:t>
            </a:r>
            <a:r>
              <a:rPr lang="en-NG" sz="2400" dirty="0"/>
              <a:t>; those with an overt quantum of the spirited element should </a:t>
            </a:r>
            <a:r>
              <a:rPr lang="en-US" sz="2400" dirty="0"/>
              <a:t>	</a:t>
            </a:r>
            <a:r>
              <a:rPr lang="en-NG" sz="2400" dirty="0"/>
              <a:t>constitute the auxiliary class and those who are evidently imbued with the </a:t>
            </a:r>
            <a:r>
              <a:rPr lang="en-US" sz="2400" dirty="0"/>
              <a:t>	</a:t>
            </a:r>
            <a:r>
              <a:rPr lang="en-NG" sz="2400" dirty="0"/>
              <a:t>rational element should constitute the guardian class (rulers).</a:t>
            </a:r>
            <a:br>
              <a:rPr lang="en-US" sz="2400" dirty="0"/>
            </a:br>
            <a:br>
              <a:rPr lang="en-NG" sz="2400" dirty="0"/>
            </a:br>
            <a:r>
              <a:rPr lang="en-NG" sz="2400" dirty="0"/>
              <a:t>*</a:t>
            </a:r>
            <a:r>
              <a:rPr lang="en-US" sz="2400" dirty="0"/>
              <a:t>	</a:t>
            </a:r>
            <a:r>
              <a:rPr lang="en-NG" sz="2400" dirty="0"/>
              <a:t>Specifically, auxiliaries are the warriors, responsible for defending the city </a:t>
            </a:r>
            <a:r>
              <a:rPr lang="en-US" sz="2400" dirty="0"/>
              <a:t>	</a:t>
            </a:r>
            <a:r>
              <a:rPr lang="en-NG" sz="2400" dirty="0"/>
              <a:t>from invaders, for keeping the peace at home. They must enforce the </a:t>
            </a:r>
            <a:r>
              <a:rPr lang="en-US" sz="2400" dirty="0"/>
              <a:t>	</a:t>
            </a:r>
            <a:r>
              <a:rPr lang="en-NG" sz="2400" dirty="0"/>
              <a:t>convictions of the guardians and ensure that the producers obey these </a:t>
            </a:r>
            <a:r>
              <a:rPr lang="en-US" sz="2400" dirty="0"/>
              <a:t>	</a:t>
            </a:r>
            <a:r>
              <a:rPr lang="en-NG" sz="2400" dirty="0"/>
              <a:t>convictions. In Plato’s worldview, therefore, society is best organized, if </a:t>
            </a:r>
            <a:r>
              <a:rPr lang="en-US" sz="2400" dirty="0"/>
              <a:t>	</a:t>
            </a:r>
            <a:r>
              <a:rPr lang="en-NG" sz="2400" dirty="0"/>
              <a:t>there is functional specialization; if everyone is doing what they are best </a:t>
            </a:r>
            <a:r>
              <a:rPr lang="en-US" sz="2400" dirty="0"/>
              <a:t>	</a:t>
            </a:r>
            <a:r>
              <a:rPr lang="en-NG" sz="2400" dirty="0"/>
              <a:t>able to do.</a:t>
            </a:r>
          </a:p>
        </p:txBody>
      </p:sp>
      <p:sp>
        <p:nvSpPr>
          <p:cNvPr id="2" name="TextBox 1">
            <a:extLst>
              <a:ext uri="{FF2B5EF4-FFF2-40B4-BE49-F238E27FC236}">
                <a16:creationId xmlns:a16="http://schemas.microsoft.com/office/drawing/2014/main" id="{053F3B41-D7D2-344C-33D7-20A63FDDF6FA}"/>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Plato’s Academy (I</a:t>
            </a:r>
            <a:r>
              <a:rPr lang="en-US" sz="3200" b="1" dirty="0">
                <a:solidFill>
                  <a:schemeClr val="tx2">
                    <a:lumMod val="75000"/>
                    <a:lumOff val="25000"/>
                  </a:schemeClr>
                </a:solidFill>
              </a:rPr>
              <a:t>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38263147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51D46-4D69-147D-6254-1950AD268D1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F5C4E4E-7A62-3968-2EF5-4BA3AC91D955}"/>
              </a:ext>
            </a:extLst>
          </p:cNvPr>
          <p:cNvSpPr txBox="1">
            <a:spLocks noGrp="1"/>
          </p:cNvSpPr>
          <p:nvPr>
            <p:ph type="ctrTitle"/>
          </p:nvPr>
        </p:nvSpPr>
        <p:spPr>
          <a:xfrm>
            <a:off x="772886" y="1557860"/>
            <a:ext cx="10559142" cy="47480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400" dirty="0"/>
              <a:t>*</a:t>
            </a:r>
            <a:r>
              <a:rPr lang="en-US" sz="2400" dirty="0"/>
              <a:t>	</a:t>
            </a:r>
            <a:r>
              <a:rPr lang="en-NG" sz="2400" dirty="0"/>
              <a:t>The social stratification which Plato recommends is to be attained not by </a:t>
            </a:r>
            <a:r>
              <a:rPr lang="en-US" sz="2400" dirty="0"/>
              <a:t>	</a:t>
            </a:r>
            <a:r>
              <a:rPr lang="en-NG" sz="2400" dirty="0"/>
              <a:t>arbitrary selection but through a comprehensive system of education. All </a:t>
            </a:r>
            <a:r>
              <a:rPr lang="en-US" sz="2400" dirty="0"/>
              <a:t>	</a:t>
            </a:r>
            <a:r>
              <a:rPr lang="en-NG" sz="2400" dirty="0"/>
              <a:t>citizens are to be subjected to the same system of education and </a:t>
            </a:r>
            <a:r>
              <a:rPr lang="en-US" sz="2400" dirty="0"/>
              <a:t>	</a:t>
            </a:r>
            <a:r>
              <a:rPr lang="en-NG" sz="2400" dirty="0"/>
              <a:t>curriculum of learning in their early life. Education is the sieve by which </a:t>
            </a:r>
            <a:r>
              <a:rPr lang="en-US" sz="2400" dirty="0"/>
              <a:t>	</a:t>
            </a:r>
            <a:r>
              <a:rPr lang="en-NG" sz="2400" dirty="0"/>
              <a:t>citizens are separated into different levels of society. It is education also </a:t>
            </a:r>
            <a:r>
              <a:rPr lang="en-US" sz="2400" dirty="0"/>
              <a:t>	</a:t>
            </a:r>
            <a:r>
              <a:rPr lang="en-NG" sz="2400" dirty="0"/>
              <a:t>that ensures a perfect social order as well as efficiency.</a:t>
            </a:r>
            <a:br>
              <a:rPr lang="en-US" sz="2400" dirty="0"/>
            </a:br>
            <a:br>
              <a:rPr lang="en-NG" sz="2400" dirty="0"/>
            </a:br>
            <a:r>
              <a:rPr lang="en-NG" sz="2400" dirty="0"/>
              <a:t>*</a:t>
            </a:r>
            <a:r>
              <a:rPr lang="en-US" sz="2400" dirty="0"/>
              <a:t>	</a:t>
            </a:r>
            <a:r>
              <a:rPr lang="en-NG" sz="2400" dirty="0"/>
              <a:t>Every class is expected to be subjected to continuous and appropriate </a:t>
            </a:r>
            <a:r>
              <a:rPr lang="en-US" sz="2400" dirty="0"/>
              <a:t>	</a:t>
            </a:r>
            <a:r>
              <a:rPr lang="en-NG" sz="2400" dirty="0"/>
              <a:t>education in order to attain perfection in the functions naturally assigned to </a:t>
            </a:r>
            <a:r>
              <a:rPr lang="en-US" sz="2400" dirty="0"/>
              <a:t>	</a:t>
            </a:r>
            <a:r>
              <a:rPr lang="en-NG" sz="2400" dirty="0"/>
              <a:t>it. The farmers, artisans, soldiers and even rulers, can only perform to their </a:t>
            </a:r>
            <a:r>
              <a:rPr lang="en-US" sz="2400" dirty="0"/>
              <a:t>	</a:t>
            </a:r>
            <a:r>
              <a:rPr lang="en-NG" sz="2400" dirty="0"/>
              <a:t>optimum, if they undergo continuing education. Indeed, education should </a:t>
            </a:r>
            <a:r>
              <a:rPr lang="en-US" sz="2400" dirty="0"/>
              <a:t>	</a:t>
            </a:r>
            <a:r>
              <a:rPr lang="en-NG" sz="2400" dirty="0"/>
              <a:t>for life, since knowledge is always changing and adaptation always </a:t>
            </a:r>
            <a:r>
              <a:rPr lang="en-US" sz="2400" dirty="0"/>
              <a:t>	</a:t>
            </a:r>
            <a:r>
              <a:rPr lang="en-NG" sz="2400" dirty="0"/>
              <a:t>essential.</a:t>
            </a:r>
            <a:br>
              <a:rPr lang="en-NG" sz="2400" dirty="0"/>
            </a:br>
            <a:endParaRPr lang="en-NG" sz="2400" dirty="0"/>
          </a:p>
        </p:txBody>
      </p:sp>
      <p:sp>
        <p:nvSpPr>
          <p:cNvPr id="2" name="TextBox 1">
            <a:extLst>
              <a:ext uri="{FF2B5EF4-FFF2-40B4-BE49-F238E27FC236}">
                <a16:creationId xmlns:a16="http://schemas.microsoft.com/office/drawing/2014/main" id="{6C658BFF-ECC0-FB63-C999-3FB13E45765E}"/>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Plato’s Academy (I</a:t>
            </a:r>
            <a:r>
              <a:rPr lang="en-US" sz="3200" b="1" dirty="0">
                <a:solidFill>
                  <a:schemeClr val="tx2">
                    <a:lumMod val="75000"/>
                    <a:lumOff val="25000"/>
                  </a:schemeClr>
                </a:solidFill>
              </a:rPr>
              <a:t>II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3251882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006CFC-1765-07E6-BBF8-5D03E6FB9181}"/>
              </a:ext>
            </a:extLst>
          </p:cNvPr>
          <p:cNvSpPr txBox="1">
            <a:spLocks noGrp="1"/>
          </p:cNvSpPr>
          <p:nvPr>
            <p:ph type="ctrTitle"/>
          </p:nvPr>
        </p:nvSpPr>
        <p:spPr>
          <a:xfrm>
            <a:off x="1698171" y="2922836"/>
            <a:ext cx="9144000" cy="101232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NG" sz="6600" b="1" dirty="0"/>
              <a:t>PROTOCOLS</a:t>
            </a:r>
          </a:p>
        </p:txBody>
      </p:sp>
    </p:spTree>
    <p:extLst>
      <p:ext uri="{BB962C8B-B14F-4D97-AF65-F5344CB8AC3E}">
        <p14:creationId xmlns:p14="http://schemas.microsoft.com/office/powerpoint/2010/main" val="822886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6314E-E012-15EE-C3D8-B0E45EE8E29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E8DD568-483D-6B9F-C01E-75C64019C693}"/>
              </a:ext>
            </a:extLst>
          </p:cNvPr>
          <p:cNvSpPr txBox="1">
            <a:spLocks noGrp="1"/>
          </p:cNvSpPr>
          <p:nvPr>
            <p:ph type="ctrTitle"/>
          </p:nvPr>
        </p:nvSpPr>
        <p:spPr>
          <a:xfrm>
            <a:off x="674915" y="1078120"/>
            <a:ext cx="10559142" cy="541282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400" dirty="0"/>
              <a:t>*  </a:t>
            </a:r>
            <a:r>
              <a:rPr lang="en-US" sz="2400" dirty="0"/>
              <a:t>	</a:t>
            </a:r>
            <a:r>
              <a:rPr lang="en-NG" sz="2400" dirty="0"/>
              <a:t>Whereas Plato recommends continuing vocational education for the class </a:t>
            </a:r>
            <a:r>
              <a:rPr lang="en-US" sz="2400" dirty="0"/>
              <a:t>	</a:t>
            </a:r>
            <a:r>
              <a:rPr lang="en-NG" sz="2400" dirty="0"/>
              <a:t>of producers and relentless physical and mental exercises for the </a:t>
            </a:r>
            <a:r>
              <a:rPr lang="en-US" sz="2400" dirty="0"/>
              <a:t>	</a:t>
            </a:r>
            <a:r>
              <a:rPr lang="en-NG" sz="2400" dirty="0"/>
              <a:t>auxiliaries, he reserved the most rigorous education for the guardians. The </a:t>
            </a:r>
            <a:r>
              <a:rPr lang="en-US" sz="2400" dirty="0"/>
              <a:t>	</a:t>
            </a:r>
            <a:r>
              <a:rPr lang="en-NG" sz="2400" dirty="0"/>
              <a:t>guardians must be trained in general laws of native, moral philosophy, </a:t>
            </a:r>
            <a:r>
              <a:rPr lang="en-US" sz="2400" dirty="0"/>
              <a:t>	</a:t>
            </a:r>
            <a:r>
              <a:rPr lang="en-NG" sz="2400" dirty="0"/>
              <a:t>culture and the arts. They must be supremely knowledgeable and be totally </a:t>
            </a:r>
            <a:r>
              <a:rPr lang="en-US" sz="2400" dirty="0"/>
              <a:t>	</a:t>
            </a:r>
            <a:r>
              <a:rPr lang="en-NG" sz="2400" dirty="0"/>
              <a:t>devoted to the pursuit of knowledge for the good of the society. Knowledge </a:t>
            </a:r>
            <a:r>
              <a:rPr lang="en-US" sz="2400" dirty="0"/>
              <a:t>	</a:t>
            </a:r>
            <a:r>
              <a:rPr lang="en-NG" sz="2400" dirty="0"/>
              <a:t>is, for him, the key to good governance; hence his often-quoted admonition </a:t>
            </a:r>
            <a:r>
              <a:rPr lang="en-US" sz="2400" dirty="0"/>
              <a:t>	</a:t>
            </a:r>
            <a:r>
              <a:rPr lang="en-NG" sz="2400" dirty="0"/>
              <a:t>that society will not attain its ideal state “until philosophers become kings </a:t>
            </a:r>
            <a:r>
              <a:rPr lang="en-US" sz="2400" dirty="0"/>
              <a:t>	</a:t>
            </a:r>
            <a:r>
              <a:rPr lang="en-NG" sz="2400" dirty="0"/>
              <a:t>or kings become philosophers.”</a:t>
            </a:r>
            <a:br>
              <a:rPr lang="en-US" sz="2400" dirty="0"/>
            </a:br>
            <a:br>
              <a:rPr lang="en-NG" sz="2400" dirty="0"/>
            </a:br>
            <a:r>
              <a:rPr lang="en-NG" sz="2400" dirty="0"/>
              <a:t>*</a:t>
            </a:r>
            <a:r>
              <a:rPr lang="en-US" sz="2400" dirty="0"/>
              <a:t>	</a:t>
            </a:r>
            <a:r>
              <a:rPr lang="en-NG" sz="2400" dirty="0"/>
              <a:t>Education, at any level, refines skills, intellect, vision, talents and the mind. </a:t>
            </a:r>
            <a:r>
              <a:rPr lang="en-US" sz="2400" dirty="0"/>
              <a:t>	</a:t>
            </a:r>
            <a:r>
              <a:rPr lang="en-NG" sz="2400" dirty="0"/>
              <a:t>It is akin to fire which transforms gold, iron ore, bronze and other metals into </a:t>
            </a:r>
            <a:r>
              <a:rPr lang="en-US" sz="2400" dirty="0"/>
              <a:t>	</a:t>
            </a:r>
            <a:r>
              <a:rPr lang="en-NG" sz="2400" dirty="0"/>
              <a:t>products of infinite shapes and beauty. At the tertiary level, it is expected to </a:t>
            </a:r>
            <a:r>
              <a:rPr lang="en-US" sz="2400" dirty="0"/>
              <a:t>	</a:t>
            </a:r>
            <a:r>
              <a:rPr lang="en-NG" sz="2400" dirty="0"/>
              <a:t>produce a supremely knowledgeable, creative, innovative and visionary </a:t>
            </a:r>
            <a:r>
              <a:rPr lang="en-US" sz="2400" dirty="0"/>
              <a:t>	</a:t>
            </a:r>
            <a:r>
              <a:rPr lang="en-NG" sz="2400" dirty="0"/>
              <a:t>class.</a:t>
            </a:r>
            <a:br>
              <a:rPr lang="en-NG" sz="2400" dirty="0"/>
            </a:br>
            <a:endParaRPr lang="en-NG" sz="2400" dirty="0"/>
          </a:p>
        </p:txBody>
      </p:sp>
      <p:sp>
        <p:nvSpPr>
          <p:cNvPr id="2" name="TextBox 1">
            <a:extLst>
              <a:ext uri="{FF2B5EF4-FFF2-40B4-BE49-F238E27FC236}">
                <a16:creationId xmlns:a16="http://schemas.microsoft.com/office/drawing/2014/main" id="{3E509E8C-A4EF-E864-5AC9-205E19719506}"/>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Plato’s Academy (I</a:t>
            </a:r>
            <a:r>
              <a:rPr lang="en-US" sz="3200" b="1" dirty="0">
                <a:solidFill>
                  <a:schemeClr val="tx2">
                    <a:lumMod val="75000"/>
                    <a:lumOff val="25000"/>
                  </a:schemeClr>
                </a:solidFill>
              </a:rPr>
              <a:t>V</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3658715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9739D-8932-60B9-EC6C-2D73DDDFB35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69C9BC0-CC22-30AC-3339-19C2B5D71A4C}"/>
              </a:ext>
            </a:extLst>
          </p:cNvPr>
          <p:cNvSpPr txBox="1">
            <a:spLocks noGrp="1"/>
          </p:cNvSpPr>
          <p:nvPr>
            <p:ph type="ctrTitle"/>
          </p:nvPr>
        </p:nvSpPr>
        <p:spPr>
          <a:xfrm>
            <a:off x="642258" y="1719782"/>
            <a:ext cx="10559142" cy="341843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400" dirty="0"/>
              <a:t>*</a:t>
            </a:r>
            <a:r>
              <a:rPr lang="en-US" sz="2400" dirty="0"/>
              <a:t>	</a:t>
            </a:r>
            <a:r>
              <a:rPr lang="en-NG" sz="2400" dirty="0"/>
              <a:t>This is the central point of Plato’s philosophy of education; the highest form </a:t>
            </a:r>
            <a:r>
              <a:rPr lang="en-US" sz="2400" dirty="0"/>
              <a:t>	</a:t>
            </a:r>
            <a:r>
              <a:rPr lang="en-NG" sz="2400" dirty="0"/>
              <a:t>of education will produce leaders who will guide society towards the </a:t>
            </a:r>
            <a:r>
              <a:rPr lang="en-US" sz="2400" dirty="0"/>
              <a:t>	</a:t>
            </a:r>
            <a:r>
              <a:rPr lang="en-NG" sz="2400" dirty="0"/>
              <a:t>attainment of its manifest destiny. It is a philosophy of education which has </a:t>
            </a:r>
            <a:r>
              <a:rPr lang="en-US" sz="2400" dirty="0"/>
              <a:t>	</a:t>
            </a:r>
            <a:r>
              <a:rPr lang="en-NG" sz="2400" dirty="0"/>
              <a:t>remained at the heart of curriculum development throughout the ages and </a:t>
            </a:r>
            <a:r>
              <a:rPr lang="en-US" sz="2400" dirty="0"/>
              <a:t>	</a:t>
            </a:r>
            <a:r>
              <a:rPr lang="en-NG" sz="2400" dirty="0"/>
              <a:t>throughout the world.</a:t>
            </a:r>
            <a:br>
              <a:rPr lang="en-US" sz="2400" dirty="0"/>
            </a:br>
            <a:br>
              <a:rPr lang="en-NG" sz="2400" dirty="0"/>
            </a:br>
            <a:r>
              <a:rPr lang="en-NG" sz="2400" dirty="0"/>
              <a:t>*</a:t>
            </a:r>
            <a:r>
              <a:rPr lang="en-US" sz="2400" dirty="0"/>
              <a:t>	</a:t>
            </a:r>
            <a:r>
              <a:rPr lang="en-NG" sz="2400" dirty="0"/>
              <a:t>It is a philosophy of education that is still relevant to our country’s </a:t>
            </a:r>
            <a:r>
              <a:rPr lang="en-US" sz="2400" dirty="0"/>
              <a:t>	</a:t>
            </a:r>
            <a:r>
              <a:rPr lang="en-NG" sz="2400" dirty="0"/>
              <a:t>educational system and a philosophy that is likely to remain relevant to the </a:t>
            </a:r>
            <a:r>
              <a:rPr lang="en-US" sz="2400" dirty="0"/>
              <a:t>	</a:t>
            </a:r>
            <a:r>
              <a:rPr lang="en-NG" sz="2400" dirty="0"/>
              <a:t>future of education and the education of the future.</a:t>
            </a:r>
            <a:br>
              <a:rPr lang="en-NG" sz="2400" dirty="0"/>
            </a:br>
            <a:endParaRPr lang="en-NG" sz="2400" dirty="0"/>
          </a:p>
        </p:txBody>
      </p:sp>
      <p:sp>
        <p:nvSpPr>
          <p:cNvPr id="2" name="TextBox 1">
            <a:extLst>
              <a:ext uri="{FF2B5EF4-FFF2-40B4-BE49-F238E27FC236}">
                <a16:creationId xmlns:a16="http://schemas.microsoft.com/office/drawing/2014/main" id="{F2BF56CC-AB56-A625-45FC-29F0639D8FEE}"/>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Plato’s Academy (</a:t>
            </a:r>
            <a:r>
              <a:rPr lang="en-US" sz="3200" b="1" dirty="0">
                <a:solidFill>
                  <a:schemeClr val="tx2">
                    <a:lumMod val="75000"/>
                    <a:lumOff val="25000"/>
                  </a:schemeClr>
                </a:solidFill>
              </a:rPr>
              <a:t>V</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32711915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09951-DE91-2788-AF77-1ED7A70D14F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4535AE8-85A9-8B6E-2A9A-526936190ABD}"/>
              </a:ext>
            </a:extLst>
          </p:cNvPr>
          <p:cNvSpPr txBox="1">
            <a:spLocks noGrp="1"/>
          </p:cNvSpPr>
          <p:nvPr>
            <p:ph type="ctrTitle"/>
          </p:nvPr>
        </p:nvSpPr>
        <p:spPr>
          <a:xfrm>
            <a:off x="664029" y="1214028"/>
            <a:ext cx="10559142" cy="527420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200" dirty="0"/>
              <a:t>*	T</a:t>
            </a:r>
            <a:r>
              <a:rPr lang="en-NG" sz="2200" dirty="0"/>
              <a:t>he Islamic world played a pivotal and often under appreciated role in the </a:t>
            </a:r>
            <a:r>
              <a:rPr lang="en-US" sz="2200" dirty="0"/>
              <a:t>	</a:t>
            </a:r>
            <a:r>
              <a:rPr lang="en-NG" sz="2200" dirty="0"/>
              <a:t>development of institutionalized learning and the university model. From the 8th to </a:t>
            </a:r>
            <a:r>
              <a:rPr lang="en-US" sz="2200" dirty="0"/>
              <a:t>	</a:t>
            </a:r>
            <a:r>
              <a:rPr lang="en-NG" sz="2200" dirty="0"/>
              <a:t>the 15th centuries, the Islamic Golden Age was characterized by </a:t>
            </a:r>
            <a:r>
              <a:rPr lang="en-US" sz="2200" dirty="0"/>
              <a:t>	</a:t>
            </a:r>
            <a:r>
              <a:rPr lang="en-NG" sz="2200" dirty="0"/>
              <a:t>an extraordinary </a:t>
            </a:r>
            <a:r>
              <a:rPr lang="en-US" sz="2200" dirty="0"/>
              <a:t>	</a:t>
            </a:r>
            <a:r>
              <a:rPr lang="en-NG" sz="2200" dirty="0"/>
              <a:t>flourishing of science, philosophy, medicine, </a:t>
            </a:r>
            <a:r>
              <a:rPr lang="en-US" sz="2200" dirty="0"/>
              <a:t>	</a:t>
            </a:r>
            <a:r>
              <a:rPr lang="en-NG" sz="2200" dirty="0"/>
              <a:t>mathematics, law, and theology (Al-</a:t>
            </a:r>
            <a:r>
              <a:rPr lang="en-US" sz="2200" dirty="0"/>
              <a:t>	</a:t>
            </a:r>
            <a:r>
              <a:rPr lang="en-NG" sz="2200" dirty="0"/>
              <a:t>Khalili; 2012).</a:t>
            </a:r>
            <a:br>
              <a:rPr lang="en-US" sz="2200" dirty="0"/>
            </a:br>
            <a:br>
              <a:rPr lang="en-NG" sz="2200" dirty="0"/>
            </a:br>
            <a:r>
              <a:rPr lang="en-NG" sz="2200" dirty="0"/>
              <a:t>*</a:t>
            </a:r>
            <a:r>
              <a:rPr lang="en-US" sz="2200" dirty="0"/>
              <a:t>	</a:t>
            </a:r>
            <a:r>
              <a:rPr lang="en-NG" sz="2200" dirty="0"/>
              <a:t>Central to this intellectual efflorescence were the mosques, madrasas </a:t>
            </a:r>
            <a:r>
              <a:rPr lang="en-US" sz="2200" dirty="0"/>
              <a:t>	</a:t>
            </a:r>
            <a:r>
              <a:rPr lang="en-NG" sz="2200" dirty="0"/>
              <a:t>(educational institutions), and libraries that functioned as dynamic </a:t>
            </a:r>
            <a:r>
              <a:rPr lang="en-NG" sz="2200" dirty="0" err="1"/>
              <a:t>centers</a:t>
            </a:r>
            <a:r>
              <a:rPr lang="en-NG" sz="2200" dirty="0"/>
              <a:t> </a:t>
            </a:r>
            <a:r>
              <a:rPr lang="en-US" sz="2200" dirty="0"/>
              <a:t>	</a:t>
            </a:r>
            <a:r>
              <a:rPr lang="en-NG" sz="2200" dirty="0"/>
              <a:t>of </a:t>
            </a:r>
            <a:r>
              <a:rPr lang="en-US" sz="2200" dirty="0"/>
              <a:t>	</a:t>
            </a:r>
            <a:r>
              <a:rPr lang="en-NG" sz="2200" dirty="0"/>
              <a:t>learning. Perhaps the most influential among them was the Bayt al-Hikma (House </a:t>
            </a:r>
            <a:r>
              <a:rPr lang="en-US" sz="2200" dirty="0"/>
              <a:t>	</a:t>
            </a:r>
            <a:r>
              <a:rPr lang="en-NG" sz="2200" dirty="0"/>
              <a:t>of Wisdom) in Baghdad, established during the Abbasid Caliphate in the early 9th </a:t>
            </a:r>
            <a:r>
              <a:rPr lang="en-US" sz="2200" dirty="0"/>
              <a:t>	</a:t>
            </a:r>
            <a:r>
              <a:rPr lang="en-NG" sz="2200" dirty="0"/>
              <a:t>century. It served not only as a library but also as a research and translation </a:t>
            </a:r>
            <a:r>
              <a:rPr lang="en-NG" sz="2200" dirty="0" err="1"/>
              <a:t>center</a:t>
            </a:r>
            <a:r>
              <a:rPr lang="en-NG" sz="2200" dirty="0"/>
              <a:t> </a:t>
            </a:r>
            <a:r>
              <a:rPr lang="en-US" sz="2200" dirty="0"/>
              <a:t>	</a:t>
            </a:r>
            <a:r>
              <a:rPr lang="en-NG" sz="2200" dirty="0"/>
              <a:t>where classical Greek, Persian, and Indian works were translated into Arabic.</a:t>
            </a:r>
            <a:br>
              <a:rPr lang="en-US" sz="2200" dirty="0"/>
            </a:br>
            <a:br>
              <a:rPr lang="en-NG" sz="2200" dirty="0"/>
            </a:br>
            <a:r>
              <a:rPr lang="en-NG" sz="2200" dirty="0"/>
              <a:t>*</a:t>
            </a:r>
            <a:r>
              <a:rPr lang="en-US" sz="2200" dirty="0"/>
              <a:t>	</a:t>
            </a:r>
            <a:r>
              <a:rPr lang="en-NG" sz="2200" dirty="0"/>
              <a:t>Scholars like Al-Kindi, Al-Farabi, Avicenna (Ibn Sina), and Averroes (Ibn Rushd) </a:t>
            </a:r>
            <a:r>
              <a:rPr lang="en-US" sz="2200" dirty="0"/>
              <a:t>	</a:t>
            </a:r>
            <a:r>
              <a:rPr lang="en-NG" sz="2200" dirty="0"/>
              <a:t>made groundbreaking contributions to logic, medicine, metaphysics, and law, </a:t>
            </a:r>
            <a:r>
              <a:rPr lang="en-US" sz="2200" dirty="0"/>
              <a:t>	</a:t>
            </a:r>
            <a:r>
              <a:rPr lang="en-NG" sz="2200" dirty="0"/>
              <a:t>many of which later influenced European scholars and scholarship.</a:t>
            </a:r>
            <a:br>
              <a:rPr lang="en-NG" sz="2200" dirty="0"/>
            </a:br>
            <a:endParaRPr lang="en-NG" sz="2200" dirty="0"/>
          </a:p>
        </p:txBody>
      </p:sp>
      <p:sp>
        <p:nvSpPr>
          <p:cNvPr id="2" name="TextBox 1">
            <a:extLst>
              <a:ext uri="{FF2B5EF4-FFF2-40B4-BE49-F238E27FC236}">
                <a16:creationId xmlns:a16="http://schemas.microsoft.com/office/drawing/2014/main" id="{7CCF3FE4-EF26-63C5-3922-2C3CB7EEF202}"/>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Islamic Contributions to the University Tradition (I)</a:t>
            </a:r>
          </a:p>
        </p:txBody>
      </p:sp>
    </p:spTree>
    <p:extLst>
      <p:ext uri="{BB962C8B-B14F-4D97-AF65-F5344CB8AC3E}">
        <p14:creationId xmlns:p14="http://schemas.microsoft.com/office/powerpoint/2010/main" val="12170470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7006D-E82C-4E87-C519-EF2C22125CE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7F0F9EC-803C-F8E7-4D9D-07E13041CC3C}"/>
              </a:ext>
            </a:extLst>
          </p:cNvPr>
          <p:cNvSpPr txBox="1">
            <a:spLocks noGrp="1"/>
          </p:cNvSpPr>
          <p:nvPr>
            <p:ph type="ctrTitle"/>
          </p:nvPr>
        </p:nvSpPr>
        <p:spPr>
          <a:xfrm>
            <a:off x="664029" y="877338"/>
            <a:ext cx="10559142" cy="582826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300" dirty="0"/>
              <a:t>*</a:t>
            </a:r>
            <a:r>
              <a:rPr lang="en-US" sz="2300" dirty="0"/>
              <a:t>	</a:t>
            </a:r>
            <a:r>
              <a:rPr lang="en-NG" sz="2300" dirty="0"/>
              <a:t>One of the most enduring contributions of Islamic civilization was the </a:t>
            </a:r>
            <a:r>
              <a:rPr lang="en-US" sz="2300" dirty="0"/>
              <a:t>	</a:t>
            </a:r>
            <a:r>
              <a:rPr lang="en-NG" sz="2300" dirty="0"/>
              <a:t>development of the madrasa system, which became institutionalized in cities </a:t>
            </a:r>
            <a:r>
              <a:rPr lang="en-US" sz="2300" dirty="0"/>
              <a:t>	</a:t>
            </a:r>
            <a:r>
              <a:rPr lang="en-NG" sz="2300" dirty="0"/>
              <a:t>like Baghdad, Damascus, Cairo, Nishapur, and Timbuktu. These institutions </a:t>
            </a:r>
            <a:r>
              <a:rPr lang="en-US" sz="2300" dirty="0"/>
              <a:t>	</a:t>
            </a:r>
            <a:r>
              <a:rPr lang="en-NG" sz="2300" dirty="0"/>
              <a:t>combined religious instruction with rigorous study in grammar, rhetoric, </a:t>
            </a:r>
            <a:r>
              <a:rPr lang="en-US" sz="2300" dirty="0"/>
              <a:t>	</a:t>
            </a:r>
            <a:r>
              <a:rPr lang="en-NG" sz="2300" dirty="0"/>
              <a:t>philosophy, mathematics, astronomy, and medicine.</a:t>
            </a:r>
            <a:br>
              <a:rPr lang="en-US" sz="2300" dirty="0"/>
            </a:br>
            <a:br>
              <a:rPr lang="en-NG" sz="2300" dirty="0"/>
            </a:br>
            <a:r>
              <a:rPr lang="en-NG" sz="2300" dirty="0"/>
              <a:t>*</a:t>
            </a:r>
            <a:r>
              <a:rPr lang="en-US" sz="2300" dirty="0"/>
              <a:t>	</a:t>
            </a:r>
            <a:r>
              <a:rPr lang="en-NG" sz="2300" dirty="0"/>
              <a:t>Madrasas were typically endowed by wealthy patrons or rulers and offered </a:t>
            </a:r>
            <a:r>
              <a:rPr lang="en-US" sz="2300" dirty="0"/>
              <a:t>	</a:t>
            </a:r>
            <a:r>
              <a:rPr lang="en-NG" sz="2300" dirty="0"/>
              <a:t>free education, accommodation, and stipends for students, thus </a:t>
            </a:r>
            <a:r>
              <a:rPr lang="en-US" sz="2300" dirty="0"/>
              <a:t>	</a:t>
            </a:r>
            <a:r>
              <a:rPr lang="en-NG" sz="2300" dirty="0"/>
              <a:t>democratizing access to higher education and facilitating the evolution of </a:t>
            </a:r>
            <a:r>
              <a:rPr lang="en-US" sz="2300" dirty="0"/>
              <a:t>	</a:t>
            </a:r>
            <a:r>
              <a:rPr lang="en-NG" sz="2300" dirty="0"/>
              <a:t>literate societies and cultures.</a:t>
            </a:r>
            <a:br>
              <a:rPr lang="en-US" sz="2300" dirty="0"/>
            </a:br>
            <a:br>
              <a:rPr lang="en-NG" sz="2300" dirty="0"/>
            </a:br>
            <a:r>
              <a:rPr lang="en-NG" sz="2300" dirty="0"/>
              <a:t>*</a:t>
            </a:r>
            <a:r>
              <a:rPr lang="en-US" sz="2300" dirty="0"/>
              <a:t>	</a:t>
            </a:r>
            <a:r>
              <a:rPr lang="en-NG" sz="2300" dirty="0"/>
              <a:t>The University of Al-</a:t>
            </a:r>
            <a:r>
              <a:rPr lang="en-NG" sz="2300" dirty="0" err="1"/>
              <a:t>Qarawiyyin</a:t>
            </a:r>
            <a:r>
              <a:rPr lang="en-NG" sz="2300" dirty="0"/>
              <a:t> in Fez, Morocco, founded in 859 AD by </a:t>
            </a:r>
            <a:r>
              <a:rPr lang="en-US" sz="2300" dirty="0"/>
              <a:t>	</a:t>
            </a:r>
            <a:r>
              <a:rPr lang="en-NG" sz="2300" dirty="0"/>
              <a:t>Fatima al-Fihri, is recognized by UNESCO and the Guinness World Records </a:t>
            </a:r>
            <a:r>
              <a:rPr lang="en-US" sz="2300" dirty="0"/>
              <a:t>	</a:t>
            </a:r>
            <a:r>
              <a:rPr lang="en-NG" sz="2300" dirty="0"/>
              <a:t>as </a:t>
            </a:r>
            <a:r>
              <a:rPr lang="en-US" sz="2300" dirty="0"/>
              <a:t>	</a:t>
            </a:r>
            <a:r>
              <a:rPr lang="en-NG" sz="2300" dirty="0"/>
              <a:t>the oldest existing and continuously operating higher educational </a:t>
            </a:r>
            <a:r>
              <a:rPr lang="en-US" sz="2300" dirty="0"/>
              <a:t>	</a:t>
            </a:r>
            <a:r>
              <a:rPr lang="en-NG" sz="2300" dirty="0"/>
              <a:t>institution in </a:t>
            </a:r>
            <a:r>
              <a:rPr lang="en-US" sz="2300" dirty="0"/>
              <a:t>	</a:t>
            </a:r>
            <a:r>
              <a:rPr lang="en-NG" sz="2300" dirty="0"/>
              <a:t>the world. Similarly, Al-Azhar University in Cairo, founded in 970 AD, became a </a:t>
            </a:r>
            <a:r>
              <a:rPr lang="en-US" sz="2300" dirty="0"/>
              <a:t>	</a:t>
            </a:r>
            <a:r>
              <a:rPr lang="en-NG" sz="2300" dirty="0"/>
              <a:t>model for structured academic study. These institutions offered specialized </a:t>
            </a:r>
            <a:r>
              <a:rPr lang="en-US" sz="2300" dirty="0"/>
              <a:t>	</a:t>
            </a:r>
            <a:r>
              <a:rPr lang="en-NG" sz="2300" dirty="0"/>
              <a:t>faculties, academic ranks, examinations, and certifications, features now seen </a:t>
            </a:r>
            <a:r>
              <a:rPr lang="en-US" sz="2300" dirty="0"/>
              <a:t>	</a:t>
            </a:r>
            <a:r>
              <a:rPr lang="en-NG" sz="2300" dirty="0"/>
              <a:t>as hallmarks of the modern university.</a:t>
            </a:r>
          </a:p>
        </p:txBody>
      </p:sp>
      <p:sp>
        <p:nvSpPr>
          <p:cNvPr id="2" name="TextBox 1">
            <a:extLst>
              <a:ext uri="{FF2B5EF4-FFF2-40B4-BE49-F238E27FC236}">
                <a16:creationId xmlns:a16="http://schemas.microsoft.com/office/drawing/2014/main" id="{E7FD7E31-6643-19F3-9A88-F5E629125354}"/>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Islamic Contributions to the University Tradition (I</a:t>
            </a:r>
            <a:r>
              <a:rPr lang="en-US" sz="3200" b="1" dirty="0">
                <a:solidFill>
                  <a:schemeClr val="tx2">
                    <a:lumMod val="75000"/>
                    <a:lumOff val="25000"/>
                  </a:schemeClr>
                </a:solidFill>
              </a:rPr>
              <a:t>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18864869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4B27F-4CC9-3AEC-9E08-45B24DCDFE9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7371128-8604-5CC9-4544-9F1195D689E9}"/>
              </a:ext>
            </a:extLst>
          </p:cNvPr>
          <p:cNvSpPr txBox="1">
            <a:spLocks noGrp="1"/>
          </p:cNvSpPr>
          <p:nvPr>
            <p:ph type="ctrTitle"/>
          </p:nvPr>
        </p:nvSpPr>
        <p:spPr>
          <a:xfrm>
            <a:off x="653143" y="1363913"/>
            <a:ext cx="10559142" cy="50804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400" dirty="0"/>
              <a:t>*</a:t>
            </a:r>
            <a:r>
              <a:rPr lang="en-US" sz="2400" dirty="0"/>
              <a:t>	</a:t>
            </a:r>
            <a:r>
              <a:rPr lang="en-NG" sz="2400" dirty="0"/>
              <a:t>Coming closer home, the Islamic tradition of higher learning in West Africa </a:t>
            </a:r>
            <a:r>
              <a:rPr lang="en-US" sz="2400" dirty="0"/>
              <a:t>	</a:t>
            </a:r>
            <a:r>
              <a:rPr lang="en-NG" sz="2400" dirty="0"/>
              <a:t>was anchored in a network of mosques, madrasas, and informal scholarly </a:t>
            </a:r>
            <a:r>
              <a:rPr lang="en-US" sz="2400" dirty="0"/>
              <a:t>	</a:t>
            </a:r>
            <a:r>
              <a:rPr lang="en-NG" sz="2400" dirty="0"/>
              <a:t>circles. Cities such as Timbuktu, Gao, Agadez, Katsina, Kano, and Sokoto </a:t>
            </a:r>
            <a:r>
              <a:rPr lang="en-US" sz="2400" dirty="0"/>
              <a:t>	</a:t>
            </a:r>
            <a:r>
              <a:rPr lang="en-NG" sz="2400" dirty="0"/>
              <a:t>emerged as significant </a:t>
            </a:r>
            <a:r>
              <a:rPr lang="en-NG" sz="2400" dirty="0" err="1"/>
              <a:t>centers</a:t>
            </a:r>
            <a:r>
              <a:rPr lang="en-NG" sz="2400" dirty="0"/>
              <a:t> of learning, attracting students and scholars </a:t>
            </a:r>
            <a:r>
              <a:rPr lang="en-US" sz="2400" dirty="0"/>
              <a:t>	</a:t>
            </a:r>
            <a:r>
              <a:rPr lang="en-NG" sz="2400" dirty="0"/>
              <a:t>from across the region and beyond.</a:t>
            </a:r>
            <a:br>
              <a:rPr lang="en-US" sz="2400" dirty="0"/>
            </a:br>
            <a:br>
              <a:rPr lang="en-NG" sz="2400" dirty="0"/>
            </a:br>
            <a:r>
              <a:rPr lang="en-NG" sz="2400" dirty="0"/>
              <a:t>*</a:t>
            </a:r>
            <a:r>
              <a:rPr lang="en-US" sz="2400" dirty="0"/>
              <a:t>	</a:t>
            </a:r>
            <a:r>
              <a:rPr lang="en-NG" sz="2400" dirty="0"/>
              <a:t>One of the most prominent examples was the city of Timbuktu, which </a:t>
            </a:r>
            <a:r>
              <a:rPr lang="en-US" sz="2400" dirty="0"/>
              <a:t>	</a:t>
            </a:r>
            <a:r>
              <a:rPr lang="en-NG" sz="2400" dirty="0"/>
              <a:t>flourished between the 14th and 16th centuries under the Mali and Songhai </a:t>
            </a:r>
            <a:r>
              <a:rPr lang="en-US" sz="2400" dirty="0"/>
              <a:t>	</a:t>
            </a:r>
            <a:r>
              <a:rPr lang="en-NG" sz="2400" dirty="0"/>
              <a:t>Empires. Institutions such as the </a:t>
            </a:r>
            <a:r>
              <a:rPr lang="en-NG" sz="2400" dirty="0" err="1"/>
              <a:t>Sankore</a:t>
            </a:r>
            <a:r>
              <a:rPr lang="en-NG" sz="2400" dirty="0"/>
              <a:t> Madrasah evolved into structured </a:t>
            </a:r>
            <a:r>
              <a:rPr lang="en-US" sz="2400" dirty="0"/>
              <a:t>	</a:t>
            </a:r>
            <a:r>
              <a:rPr lang="en-NG" sz="2400" dirty="0"/>
              <a:t>systems of advanced instruction, offering curricula in Qur’anic exegesis, </a:t>
            </a:r>
            <a:r>
              <a:rPr lang="en-US" sz="2400" dirty="0"/>
              <a:t>	</a:t>
            </a:r>
            <a:r>
              <a:rPr lang="en-NG" sz="2400" dirty="0"/>
              <a:t>jurisprudence (</a:t>
            </a:r>
            <a:r>
              <a:rPr lang="en-NG" sz="2400" dirty="0" err="1"/>
              <a:t>fiqh</a:t>
            </a:r>
            <a:r>
              <a:rPr lang="en-NG" sz="2400" dirty="0"/>
              <a:t>), grammar, logic, mathematics, astronomy, and </a:t>
            </a:r>
            <a:r>
              <a:rPr lang="en-US" sz="2400" dirty="0"/>
              <a:t>	</a:t>
            </a:r>
            <a:r>
              <a:rPr lang="en-NG" sz="2400" dirty="0"/>
              <a:t>medicine. Scholars such as Ahmad Baba (1556–1627), a renowned jurist </a:t>
            </a:r>
            <a:r>
              <a:rPr lang="en-US" sz="2400" dirty="0"/>
              <a:t>	</a:t>
            </a:r>
            <a:r>
              <a:rPr lang="en-NG" sz="2400" dirty="0"/>
              <a:t>and prolific writer, exemplified the intellectual vitality of the region. These </a:t>
            </a:r>
            <a:r>
              <a:rPr lang="en-US" sz="2400" dirty="0"/>
              <a:t>	</a:t>
            </a:r>
            <a:r>
              <a:rPr lang="en-NG" sz="2400" dirty="0"/>
              <a:t>institutions employed a system of certification (ijazah), allowing students to </a:t>
            </a:r>
            <a:r>
              <a:rPr lang="en-US" sz="2400" dirty="0"/>
              <a:t>	</a:t>
            </a:r>
            <a:r>
              <a:rPr lang="en-NG" sz="2400" dirty="0"/>
              <a:t>be licensed by their teachers to teach and transmit knowledge.</a:t>
            </a:r>
          </a:p>
        </p:txBody>
      </p:sp>
      <p:sp>
        <p:nvSpPr>
          <p:cNvPr id="2" name="TextBox 1">
            <a:extLst>
              <a:ext uri="{FF2B5EF4-FFF2-40B4-BE49-F238E27FC236}">
                <a16:creationId xmlns:a16="http://schemas.microsoft.com/office/drawing/2014/main" id="{A3063477-A88C-9CA2-BE23-E09906EE2F31}"/>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Islamic Contributions to the University Tradition (I</a:t>
            </a:r>
            <a:r>
              <a:rPr lang="en-US" sz="3200" b="1" dirty="0">
                <a:solidFill>
                  <a:schemeClr val="tx2">
                    <a:lumMod val="75000"/>
                    <a:lumOff val="25000"/>
                  </a:schemeClr>
                </a:solidFill>
              </a:rPr>
              <a:t>II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18289727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9E8BF-E135-BCBE-814E-3C44C439597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4C3A53F-9EB0-6985-E859-40CFFDF1317B}"/>
              </a:ext>
            </a:extLst>
          </p:cNvPr>
          <p:cNvSpPr txBox="1">
            <a:spLocks noGrp="1"/>
          </p:cNvSpPr>
          <p:nvPr>
            <p:ph type="ctrTitle"/>
          </p:nvPr>
        </p:nvSpPr>
        <p:spPr>
          <a:xfrm>
            <a:off x="653143" y="810321"/>
            <a:ext cx="10559142" cy="574522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Importantly, women were not excluded from intellectual life in the Islamic </a:t>
            </a:r>
            <a:r>
              <a:rPr lang="en-US" sz="2400" dirty="0"/>
              <a:t>	</a:t>
            </a:r>
            <a:r>
              <a:rPr lang="en-NG" sz="2400" dirty="0"/>
              <a:t>tradition. Figures like Nana </a:t>
            </a:r>
            <a:r>
              <a:rPr lang="en-NG" sz="2400" dirty="0" err="1"/>
              <a:t>Asma’u</a:t>
            </a:r>
            <a:r>
              <a:rPr lang="en-NG" sz="2400" dirty="0"/>
              <a:t> in West Africa and Fatima al-</a:t>
            </a:r>
            <a:r>
              <a:rPr lang="en-US" sz="2400" dirty="0"/>
              <a:t>	</a:t>
            </a:r>
            <a:r>
              <a:rPr lang="en-NG" sz="2400" dirty="0" err="1"/>
              <a:t>Samarqandi</a:t>
            </a:r>
            <a:r>
              <a:rPr lang="en-NG" sz="2400" dirty="0"/>
              <a:t> in the Middle East were respected female scholars and </a:t>
            </a:r>
            <a:r>
              <a:rPr lang="en-US" sz="2400" dirty="0"/>
              <a:t>	</a:t>
            </a:r>
            <a:r>
              <a:rPr lang="en-NG" sz="2400" dirty="0"/>
              <a:t>teachers. In the Sokoto Caliphate, Nana </a:t>
            </a:r>
            <a:r>
              <a:rPr lang="en-NG" sz="2400" dirty="0" err="1"/>
              <a:t>Asma’u</a:t>
            </a:r>
            <a:r>
              <a:rPr lang="en-NG" sz="2400" dirty="0"/>
              <a:t> pioneered female </a:t>
            </a:r>
            <a:r>
              <a:rPr lang="en-US" sz="2400" dirty="0"/>
              <a:t>	</a:t>
            </a:r>
            <a:r>
              <a:rPr lang="en-NG" sz="2400" dirty="0"/>
              <a:t>education and established a network of trained women educators (</a:t>
            </a:r>
            <a:r>
              <a:rPr lang="en-NG" sz="2400" dirty="0" err="1"/>
              <a:t>Jajis</a:t>
            </a:r>
            <a:r>
              <a:rPr lang="en-NG" sz="2400" dirty="0"/>
              <a:t>) </a:t>
            </a:r>
            <a:r>
              <a:rPr lang="en-US" sz="2400" dirty="0"/>
              <a:t>	</a:t>
            </a:r>
            <a:r>
              <a:rPr lang="en-NG" sz="2400" dirty="0"/>
              <a:t>across the region.</a:t>
            </a:r>
            <a:br>
              <a:rPr lang="en-US" sz="2400" dirty="0"/>
            </a:br>
            <a:br>
              <a:rPr lang="en-NG" sz="2400" dirty="0"/>
            </a:br>
            <a:r>
              <a:rPr lang="en-NG" sz="2400" dirty="0"/>
              <a:t>*</a:t>
            </a:r>
            <a:r>
              <a:rPr lang="en-US" sz="2400" dirty="0"/>
              <a:t>	</a:t>
            </a:r>
            <a:r>
              <a:rPr lang="en-NG" sz="2400" dirty="0"/>
              <a:t>It is worth noting that the university of </a:t>
            </a:r>
            <a:r>
              <a:rPr lang="en-NG" sz="2400" dirty="0" err="1"/>
              <a:t>Qarawiyyin</a:t>
            </a:r>
            <a:r>
              <a:rPr lang="en-NG" sz="2400" dirty="0"/>
              <a:t> was founded by a woman, </a:t>
            </a:r>
            <a:r>
              <a:rPr lang="en-US" sz="2400" dirty="0"/>
              <a:t>	</a:t>
            </a:r>
            <a:r>
              <a:rPr lang="en-NG" sz="2400" dirty="0"/>
              <a:t>Fatima al Fihri, and the largest and most famous university in the Arab and </a:t>
            </a:r>
            <a:r>
              <a:rPr lang="en-US" sz="2400" dirty="0"/>
              <a:t>	</a:t>
            </a:r>
            <a:r>
              <a:rPr lang="en-NG" sz="2400" dirty="0"/>
              <a:t>Muslim world, Al-Azhar in Egypt, was named after a woman.</a:t>
            </a:r>
            <a:br>
              <a:rPr lang="en-US" sz="2400" dirty="0"/>
            </a:br>
            <a:br>
              <a:rPr lang="en-NG" sz="2400" dirty="0"/>
            </a:br>
            <a:r>
              <a:rPr lang="en-NG" sz="2400" dirty="0"/>
              <a:t>*</a:t>
            </a:r>
            <a:r>
              <a:rPr lang="en-US" sz="2400" dirty="0"/>
              <a:t>	</a:t>
            </a:r>
            <a:r>
              <a:rPr lang="en-NG" sz="2400" dirty="0"/>
              <a:t>These contributions reveal that the idea of the university as a structured, </a:t>
            </a:r>
            <a:r>
              <a:rPr lang="en-US" sz="2400" dirty="0"/>
              <a:t>	</a:t>
            </a:r>
            <a:r>
              <a:rPr lang="en-NG" sz="2400" dirty="0"/>
              <a:t>community-based, and socially accountable institution of higher learning is </a:t>
            </a:r>
            <a:r>
              <a:rPr lang="en-US" sz="2400" dirty="0"/>
              <a:t>	</a:t>
            </a:r>
            <a:r>
              <a:rPr lang="en-NG" sz="2400" dirty="0"/>
              <a:t>not a unique Western invention. The Islamic model laid the intellectual, </a:t>
            </a:r>
            <a:r>
              <a:rPr lang="en-US" sz="2400" dirty="0"/>
              <a:t>	</a:t>
            </a:r>
            <a:r>
              <a:rPr lang="en-NG" sz="2400" dirty="0"/>
              <a:t>organizational, and ethical groundwork for the development of later </a:t>
            </a:r>
            <a:r>
              <a:rPr lang="en-US" sz="2400" dirty="0"/>
              <a:t>	</a:t>
            </a:r>
            <a:r>
              <a:rPr lang="en-NG" sz="2400" dirty="0"/>
              <a:t>European universities, especially through the transmission of texts and </a:t>
            </a:r>
            <a:r>
              <a:rPr lang="en-US" sz="2400" dirty="0"/>
              <a:t>	</a:t>
            </a:r>
            <a:r>
              <a:rPr lang="en-NG" sz="2400" dirty="0"/>
              <a:t>methods during the Crusades and the Reconquista.</a:t>
            </a:r>
          </a:p>
        </p:txBody>
      </p:sp>
      <p:sp>
        <p:nvSpPr>
          <p:cNvPr id="2" name="TextBox 1">
            <a:extLst>
              <a:ext uri="{FF2B5EF4-FFF2-40B4-BE49-F238E27FC236}">
                <a16:creationId xmlns:a16="http://schemas.microsoft.com/office/drawing/2014/main" id="{8B0A0113-60B9-8F29-4F81-0278B1C61EAA}"/>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Islamic Contributions to the University Tradition (I</a:t>
            </a:r>
            <a:r>
              <a:rPr lang="en-US" sz="3200" b="1" dirty="0">
                <a:solidFill>
                  <a:schemeClr val="tx2">
                    <a:lumMod val="75000"/>
                    <a:lumOff val="25000"/>
                  </a:schemeClr>
                </a:solidFill>
              </a:rPr>
              <a:t>V</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4532680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69C65E-9B8C-7F4B-25EC-E2BB908FDF2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6C957F2-92B0-94EC-594E-CFF6268C857A}"/>
              </a:ext>
            </a:extLst>
          </p:cNvPr>
          <p:cNvSpPr txBox="1">
            <a:spLocks noGrp="1"/>
          </p:cNvSpPr>
          <p:nvPr>
            <p:ph type="ctrTitle"/>
          </p:nvPr>
        </p:nvSpPr>
        <p:spPr>
          <a:xfrm>
            <a:off x="653143" y="1142720"/>
            <a:ext cx="10559142" cy="541282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The modern university as we know it began to take shape in medieval </a:t>
            </a:r>
            <a:r>
              <a:rPr lang="en-US" sz="2400" dirty="0"/>
              <a:t>	</a:t>
            </a:r>
            <a:r>
              <a:rPr lang="en-NG" sz="2400" dirty="0"/>
              <a:t>Europe during the 11th and 12th centuries. Etymologically, the word </a:t>
            </a:r>
            <a:r>
              <a:rPr lang="en-US" sz="2400" dirty="0"/>
              <a:t>	</a:t>
            </a:r>
            <a:r>
              <a:rPr lang="en-NG" sz="2400" dirty="0"/>
              <a:t>“university” derived from the Latin: “universitas </a:t>
            </a:r>
            <a:r>
              <a:rPr lang="en-NG" sz="2400" dirty="0" err="1"/>
              <a:t>magistrorun</a:t>
            </a:r>
            <a:r>
              <a:rPr lang="en-NG" sz="2400" dirty="0"/>
              <a:t> et </a:t>
            </a:r>
            <a:r>
              <a:rPr lang="en-NG" sz="2400" dirty="0" err="1"/>
              <a:t>scholarium</a:t>
            </a:r>
            <a:r>
              <a:rPr lang="en-NG" sz="2400" dirty="0"/>
              <a:t>”, </a:t>
            </a:r>
            <a:r>
              <a:rPr lang="en-US" sz="2400" dirty="0"/>
              <a:t>	</a:t>
            </a:r>
            <a:r>
              <a:rPr lang="en-NG" sz="2400" dirty="0"/>
              <a:t>meaning a community of teachers and scholars. The earliest universities </a:t>
            </a:r>
            <a:r>
              <a:rPr lang="en-US" sz="2400" dirty="0"/>
              <a:t>	</a:t>
            </a:r>
            <a:r>
              <a:rPr lang="en-NG" sz="2400" dirty="0"/>
              <a:t>were, essentially, theological institutions for teaching and expanding the </a:t>
            </a:r>
            <a:r>
              <a:rPr lang="en-US" sz="2400" dirty="0"/>
              <a:t>	</a:t>
            </a:r>
            <a:r>
              <a:rPr lang="en-NG" sz="2400" dirty="0"/>
              <a:t>doctrines of religions and denominations and sects. In the beginning, they </a:t>
            </a:r>
            <a:r>
              <a:rPr lang="en-US" sz="2400" dirty="0"/>
              <a:t>	</a:t>
            </a:r>
            <a:r>
              <a:rPr lang="en-NG" sz="2400" dirty="0"/>
              <a:t>were not institutions for disseminating universal ideas.</a:t>
            </a:r>
            <a:br>
              <a:rPr lang="en-US" sz="2400" dirty="0"/>
            </a:br>
            <a:br>
              <a:rPr lang="en-NG" sz="2400" dirty="0"/>
            </a:br>
            <a:r>
              <a:rPr lang="en-NG" sz="2400" dirty="0"/>
              <a:t>*</a:t>
            </a:r>
            <a:r>
              <a:rPr lang="en-US" sz="2400" dirty="0"/>
              <a:t>	</a:t>
            </a:r>
            <a:r>
              <a:rPr lang="en-NG" sz="2400" dirty="0"/>
              <a:t>It was after John Newman's seminal book, The Idea of a University (1898), </a:t>
            </a:r>
            <a:r>
              <a:rPr lang="en-US" sz="2400" dirty="0"/>
              <a:t>	</a:t>
            </a:r>
            <a:r>
              <a:rPr lang="en-NG" sz="2400" dirty="0"/>
              <a:t>that the concept of a university, as an institution for imparting universal </a:t>
            </a:r>
            <a:r>
              <a:rPr lang="en-US" sz="2400" dirty="0"/>
              <a:t>	</a:t>
            </a:r>
            <a:r>
              <a:rPr lang="en-NG" sz="2400" dirty="0"/>
              <a:t>knowledge, began to gain influence. For Newman, the university must be </a:t>
            </a:r>
            <a:r>
              <a:rPr lang="en-US" sz="2400" dirty="0"/>
              <a:t>	</a:t>
            </a:r>
            <a:r>
              <a:rPr lang="en-NG" sz="2400" dirty="0"/>
              <a:t>conceived as an unfettered meeting place where ideas are, freely, </a:t>
            </a:r>
            <a:r>
              <a:rPr lang="en-US" sz="2400" dirty="0"/>
              <a:t>	</a:t>
            </a:r>
            <a:r>
              <a:rPr lang="en-NG" sz="2400" dirty="0"/>
              <a:t>exchanged and inculcated. Thus, teaching was primarily the main purpose </a:t>
            </a:r>
            <a:r>
              <a:rPr lang="en-US" sz="2400" dirty="0"/>
              <a:t>	</a:t>
            </a:r>
            <a:r>
              <a:rPr lang="en-NG" sz="2400" dirty="0"/>
              <a:t>of a university. Although Newman recognised the importance of research in </a:t>
            </a:r>
            <a:r>
              <a:rPr lang="en-US" sz="2400" dirty="0"/>
              <a:t>	</a:t>
            </a:r>
            <a:r>
              <a:rPr lang="en-NG" sz="2400" dirty="0"/>
              <a:t>the development of new knowledge, his belief was that research should be </a:t>
            </a:r>
            <a:r>
              <a:rPr lang="en-US" sz="2400" dirty="0"/>
              <a:t>	</a:t>
            </a:r>
            <a:r>
              <a:rPr lang="en-NG" sz="2400" dirty="0"/>
              <a:t>done elsewhere.</a:t>
            </a:r>
          </a:p>
        </p:txBody>
      </p:sp>
      <p:sp>
        <p:nvSpPr>
          <p:cNvPr id="2" name="TextBox 1">
            <a:extLst>
              <a:ext uri="{FF2B5EF4-FFF2-40B4-BE49-F238E27FC236}">
                <a16:creationId xmlns:a16="http://schemas.microsoft.com/office/drawing/2014/main" id="{7D408820-4F7B-4806-60A2-4E828C86B033}"/>
              </a:ext>
            </a:extLst>
          </p:cNvPr>
          <p:cNvSpPr txBox="1"/>
          <p:nvPr/>
        </p:nvSpPr>
        <p:spPr>
          <a:xfrm>
            <a:off x="772885" y="152400"/>
            <a:ext cx="10765971" cy="584775"/>
          </a:xfrm>
          <a:prstGeom prst="rect">
            <a:avLst/>
          </a:prstGeom>
          <a:noFill/>
        </p:spPr>
        <p:txBody>
          <a:bodyPr wrap="square" rtlCol="0">
            <a:spAutoFit/>
          </a:bodyPr>
          <a:lstStyle/>
          <a:p>
            <a:pPr algn="ctr"/>
            <a:r>
              <a:rPr lang="en-NG" sz="3200" b="1" dirty="0">
                <a:solidFill>
                  <a:schemeClr val="tx2">
                    <a:lumMod val="75000"/>
                    <a:lumOff val="25000"/>
                  </a:schemeClr>
                </a:solidFill>
              </a:rPr>
              <a:t>Medieval Europe and the Rise of the Modern University (I)</a:t>
            </a:r>
          </a:p>
        </p:txBody>
      </p:sp>
    </p:spTree>
    <p:extLst>
      <p:ext uri="{BB962C8B-B14F-4D97-AF65-F5344CB8AC3E}">
        <p14:creationId xmlns:p14="http://schemas.microsoft.com/office/powerpoint/2010/main" val="5767323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C745A-B98B-8E3C-0F48-E53F28BCB77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F54039D-FADC-F2DA-448B-C80EADC01E43}"/>
              </a:ext>
            </a:extLst>
          </p:cNvPr>
          <p:cNvSpPr txBox="1">
            <a:spLocks noGrp="1"/>
          </p:cNvSpPr>
          <p:nvPr>
            <p:ph type="ctrTitle"/>
          </p:nvPr>
        </p:nvSpPr>
        <p:spPr>
          <a:xfrm>
            <a:off x="642258" y="1437403"/>
            <a:ext cx="10559142" cy="47480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The unity of teaching and research which, today, is the essence of a </a:t>
            </a:r>
            <a:r>
              <a:rPr lang="en-US" sz="2400" dirty="0"/>
              <a:t>	</a:t>
            </a:r>
            <a:r>
              <a:rPr lang="en-NG" sz="2400" dirty="0"/>
              <a:t>university can be traced to the reforms of Wilhem von Humboldt of Prussia, </a:t>
            </a:r>
            <a:r>
              <a:rPr lang="en-US" sz="2400" dirty="0"/>
              <a:t>	</a:t>
            </a:r>
            <a:r>
              <a:rPr lang="en-NG" sz="2400" dirty="0"/>
              <a:t>and it started with the University of Berlin founded in 1810. Much later, the </a:t>
            </a:r>
            <a:r>
              <a:rPr lang="en-US" sz="2400" dirty="0"/>
              <a:t>	</a:t>
            </a:r>
            <a:r>
              <a:rPr lang="en-NG" sz="2400" dirty="0"/>
              <a:t>Humboldtian University became a model of the union of teaching and </a:t>
            </a:r>
            <a:r>
              <a:rPr lang="en-US" sz="2400" dirty="0"/>
              <a:t>	</a:t>
            </a:r>
            <a:r>
              <a:rPr lang="en-NG" sz="2400" dirty="0"/>
              <a:t>research for the rest of Europe, and that is the conception that prevails in </a:t>
            </a:r>
            <a:r>
              <a:rPr lang="en-US" sz="2400" dirty="0"/>
              <a:t>	</a:t>
            </a:r>
            <a:r>
              <a:rPr lang="en-NG" sz="2400" dirty="0"/>
              <a:t>the works of individual scholars and scientists.</a:t>
            </a:r>
            <a:br>
              <a:rPr lang="en-US" sz="2400" dirty="0"/>
            </a:br>
            <a:br>
              <a:rPr lang="en-NG" sz="2400" dirty="0"/>
            </a:br>
            <a:r>
              <a:rPr lang="en-NG" sz="2400" dirty="0"/>
              <a:t>*</a:t>
            </a:r>
            <a:r>
              <a:rPr lang="en-US" sz="2400" dirty="0"/>
              <a:t>	</a:t>
            </a:r>
            <a:r>
              <a:rPr lang="en-NG" sz="2400" dirty="0"/>
              <a:t>It was founded on the belief that "the function of the university is to advance </a:t>
            </a:r>
            <a:r>
              <a:rPr lang="en-US" sz="2400" dirty="0"/>
              <a:t>	</a:t>
            </a:r>
            <a:r>
              <a:rPr lang="en-NG" sz="2400" dirty="0"/>
              <a:t>knowledge by original and ethical investigation, not just to transmit the </a:t>
            </a:r>
            <a:r>
              <a:rPr lang="en-US" sz="2400" dirty="0"/>
              <a:t>	</a:t>
            </a:r>
            <a:r>
              <a:rPr lang="en-NG" sz="2400" dirty="0"/>
              <a:t>legacy of the past or to teach skills”. Teaching should be based on the </a:t>
            </a:r>
            <a:r>
              <a:rPr lang="en-US" sz="2400" dirty="0"/>
              <a:t>	</a:t>
            </a:r>
            <a:r>
              <a:rPr lang="en-NG" sz="2400" dirty="0"/>
              <a:t>disinterested search for truth and students should participate in it, however </a:t>
            </a:r>
            <a:r>
              <a:rPr lang="en-US" sz="2400" dirty="0"/>
              <a:t>	</a:t>
            </a:r>
            <a:r>
              <a:rPr lang="en-NG" sz="2400" dirty="0"/>
              <a:t>humble the level of search. Hence the classic view that "the university is a </a:t>
            </a:r>
            <a:r>
              <a:rPr lang="en-US" sz="2400" dirty="0"/>
              <a:t>	</a:t>
            </a:r>
            <a:r>
              <a:rPr lang="en-NG" sz="2400" dirty="0"/>
              <a:t>community of scholars and students, engaged in the common task of </a:t>
            </a:r>
            <a:r>
              <a:rPr lang="en-US" sz="2400" dirty="0"/>
              <a:t>	</a:t>
            </a:r>
            <a:r>
              <a:rPr lang="en-NG" sz="2400" dirty="0"/>
              <a:t>seeking knowledge through research and teaching”.</a:t>
            </a:r>
          </a:p>
        </p:txBody>
      </p:sp>
      <p:sp>
        <p:nvSpPr>
          <p:cNvPr id="2" name="TextBox 1">
            <a:extLst>
              <a:ext uri="{FF2B5EF4-FFF2-40B4-BE49-F238E27FC236}">
                <a16:creationId xmlns:a16="http://schemas.microsoft.com/office/drawing/2014/main" id="{06FC9965-42FB-80EC-3BDB-8DB11BB33657}"/>
              </a:ext>
            </a:extLst>
          </p:cNvPr>
          <p:cNvSpPr txBox="1"/>
          <p:nvPr/>
        </p:nvSpPr>
        <p:spPr>
          <a:xfrm>
            <a:off x="772885" y="152400"/>
            <a:ext cx="10765971" cy="584775"/>
          </a:xfrm>
          <a:prstGeom prst="rect">
            <a:avLst/>
          </a:prstGeom>
          <a:noFill/>
        </p:spPr>
        <p:txBody>
          <a:bodyPr wrap="square" rtlCol="0">
            <a:spAutoFit/>
          </a:bodyPr>
          <a:lstStyle/>
          <a:p>
            <a:pPr algn="ctr"/>
            <a:r>
              <a:rPr lang="en-NG" sz="3200" b="1" dirty="0">
                <a:solidFill>
                  <a:schemeClr val="tx2">
                    <a:lumMod val="75000"/>
                    <a:lumOff val="25000"/>
                  </a:schemeClr>
                </a:solidFill>
              </a:rPr>
              <a:t>Medieval Europe and the Rise of the Modern University (I</a:t>
            </a:r>
            <a:r>
              <a:rPr lang="en-US" sz="3200" b="1" dirty="0">
                <a:solidFill>
                  <a:schemeClr val="tx2">
                    <a:lumMod val="75000"/>
                    <a:lumOff val="25000"/>
                  </a:schemeClr>
                </a:solidFill>
              </a:rPr>
              <a:t>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8373854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1F129-D144-621F-BEF0-22E61D09EAB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9CE88B4-1BC6-5536-2B25-A06254AAAB5B}"/>
              </a:ext>
            </a:extLst>
          </p:cNvPr>
          <p:cNvSpPr txBox="1">
            <a:spLocks noGrp="1"/>
          </p:cNvSpPr>
          <p:nvPr>
            <p:ph type="ctrTitle"/>
          </p:nvPr>
        </p:nvSpPr>
        <p:spPr>
          <a:xfrm>
            <a:off x="772886" y="877338"/>
            <a:ext cx="10559142" cy="582826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300" dirty="0"/>
              <a:t>*</a:t>
            </a:r>
            <a:r>
              <a:rPr lang="en-US" sz="2300" dirty="0"/>
              <a:t>	</a:t>
            </a:r>
            <a:r>
              <a:rPr lang="en-NG" sz="2300" dirty="0"/>
              <a:t>In medieval Europe, the University of Bologna (founded in 1088), emerged as </a:t>
            </a:r>
            <a:r>
              <a:rPr lang="en-US" sz="2300" dirty="0"/>
              <a:t>	</a:t>
            </a:r>
            <a:r>
              <a:rPr lang="en-NG" sz="2300" dirty="0"/>
              <a:t>the first European university. It specialized in law. The University of Paris </a:t>
            </a:r>
            <a:r>
              <a:rPr lang="en-US" sz="2300" dirty="0"/>
              <a:t>	</a:t>
            </a:r>
            <a:r>
              <a:rPr lang="en-NG" sz="2300" dirty="0"/>
              <a:t>(c. </a:t>
            </a:r>
            <a:r>
              <a:rPr lang="en-US" sz="2300" dirty="0"/>
              <a:t>	</a:t>
            </a:r>
            <a:r>
              <a:rPr lang="en-NG" sz="2300" dirty="0"/>
              <a:t>1150), famous for its theological faculty, and the University of Oxford </a:t>
            </a:r>
            <a:r>
              <a:rPr lang="en-US" sz="2300" dirty="0"/>
              <a:t>	</a:t>
            </a:r>
            <a:r>
              <a:rPr lang="en-NG" sz="2300" dirty="0"/>
              <a:t>(established c. 1096) followed shortly after.</a:t>
            </a:r>
            <a:br>
              <a:rPr lang="en-US" sz="2300" dirty="0"/>
            </a:br>
            <a:br>
              <a:rPr lang="en-NG" sz="2300" dirty="0"/>
            </a:br>
            <a:r>
              <a:rPr lang="en-NG" sz="2300" dirty="0"/>
              <a:t>*</a:t>
            </a:r>
            <a:r>
              <a:rPr lang="en-US" sz="2300" dirty="0"/>
              <a:t>	</a:t>
            </a:r>
            <a:r>
              <a:rPr lang="en-NG" sz="2300" dirty="0"/>
              <a:t>These universities emerged from cathedral and monastic schools and were </a:t>
            </a:r>
            <a:r>
              <a:rPr lang="en-US" sz="2300" dirty="0"/>
              <a:t>	</a:t>
            </a:r>
            <a:r>
              <a:rPr lang="en-NG" sz="2300" dirty="0"/>
              <a:t>often chartered by monarchs or the Church. They featured faculties, degrees, </a:t>
            </a:r>
            <a:r>
              <a:rPr lang="en-US" sz="2300" dirty="0"/>
              <a:t>	</a:t>
            </a:r>
            <a:r>
              <a:rPr lang="en-NG" sz="2300" dirty="0"/>
              <a:t>and standardized curricula in the trivium (grammar, rhetoric, logic) and </a:t>
            </a:r>
            <a:r>
              <a:rPr lang="en-US" sz="2300" dirty="0"/>
              <a:t>	</a:t>
            </a:r>
            <a:r>
              <a:rPr lang="en-NG" sz="2300" dirty="0"/>
              <a:t>quadrivium (arithmetic, geometry, music, astronomy), later expanding into law, </a:t>
            </a:r>
            <a:r>
              <a:rPr lang="en-US" sz="2300" dirty="0"/>
              <a:t>	</a:t>
            </a:r>
            <a:r>
              <a:rPr lang="en-NG" sz="2300" dirty="0"/>
              <a:t>medicine, and theology.</a:t>
            </a:r>
            <a:br>
              <a:rPr lang="en-US" sz="2300" dirty="0"/>
            </a:br>
            <a:br>
              <a:rPr lang="en-NG" sz="2300" dirty="0"/>
            </a:br>
            <a:r>
              <a:rPr lang="en-NG" sz="2300" dirty="0"/>
              <a:t>*</a:t>
            </a:r>
            <a:r>
              <a:rPr lang="en-US" sz="2300" dirty="0"/>
              <a:t>	</a:t>
            </a:r>
            <a:r>
              <a:rPr lang="en-NG" sz="2300" dirty="0"/>
              <a:t>From Europe, the university model spread globally, often alongside colonial </a:t>
            </a:r>
            <a:r>
              <a:rPr lang="en-US" sz="2300" dirty="0"/>
              <a:t>	</a:t>
            </a:r>
            <a:r>
              <a:rPr lang="en-NG" sz="2300" dirty="0"/>
              <a:t>expansion. In Latin America, the University of San Marcos (Peru, 1551) and </a:t>
            </a:r>
            <a:r>
              <a:rPr lang="en-US" sz="2300" dirty="0"/>
              <a:t>	</a:t>
            </a:r>
            <a:r>
              <a:rPr lang="en-NG" sz="2300" dirty="0"/>
              <a:t>the University of Mexico (1551) were among the first. In many parts of Africa, </a:t>
            </a:r>
            <a:r>
              <a:rPr lang="en-US" sz="2300" dirty="0"/>
              <a:t>	</a:t>
            </a:r>
            <a:r>
              <a:rPr lang="en-NG" sz="2300" dirty="0"/>
              <a:t>universities were introduced during colonial periods, though indigenous </a:t>
            </a:r>
            <a:r>
              <a:rPr lang="en-US" sz="2300" dirty="0"/>
              <a:t>	</a:t>
            </a:r>
            <a:r>
              <a:rPr lang="en-NG" sz="2300" dirty="0"/>
              <a:t>traditions of deep scholarship, such as in </a:t>
            </a:r>
            <a:r>
              <a:rPr lang="en-NG" sz="2300" dirty="0" err="1"/>
              <a:t>Sankore</a:t>
            </a:r>
            <a:r>
              <a:rPr lang="en-NG" sz="2300" dirty="0"/>
              <a:t>, Timbuktu and Sokoto, </a:t>
            </a:r>
            <a:r>
              <a:rPr lang="en-US" sz="2300" dirty="0"/>
              <a:t>	</a:t>
            </a:r>
            <a:r>
              <a:rPr lang="en-NG" sz="2300" dirty="0"/>
              <a:t>preceded these colonial creations and, in some cases, provided shape, </a:t>
            </a:r>
            <a:r>
              <a:rPr lang="en-US" sz="2300" dirty="0"/>
              <a:t>	</a:t>
            </a:r>
            <a:r>
              <a:rPr lang="en-NG" sz="2300" dirty="0"/>
              <a:t>impetus and direction to the new institutions.</a:t>
            </a:r>
          </a:p>
        </p:txBody>
      </p:sp>
      <p:sp>
        <p:nvSpPr>
          <p:cNvPr id="2" name="TextBox 1">
            <a:extLst>
              <a:ext uri="{FF2B5EF4-FFF2-40B4-BE49-F238E27FC236}">
                <a16:creationId xmlns:a16="http://schemas.microsoft.com/office/drawing/2014/main" id="{C73D826B-29A7-862D-528C-2ECCB1DFB7C6}"/>
              </a:ext>
            </a:extLst>
          </p:cNvPr>
          <p:cNvSpPr txBox="1"/>
          <p:nvPr/>
        </p:nvSpPr>
        <p:spPr>
          <a:xfrm>
            <a:off x="315686" y="152400"/>
            <a:ext cx="11430000" cy="584775"/>
          </a:xfrm>
          <a:prstGeom prst="rect">
            <a:avLst/>
          </a:prstGeom>
          <a:noFill/>
        </p:spPr>
        <p:txBody>
          <a:bodyPr wrap="square" rtlCol="0">
            <a:spAutoFit/>
          </a:bodyPr>
          <a:lstStyle/>
          <a:p>
            <a:pPr algn="ctr"/>
            <a:r>
              <a:rPr lang="en-NG" sz="3200" b="1" dirty="0">
                <a:solidFill>
                  <a:schemeClr val="tx2">
                    <a:lumMod val="75000"/>
                    <a:lumOff val="25000"/>
                  </a:schemeClr>
                </a:solidFill>
              </a:rPr>
              <a:t>Medieval Europe and the Rise of the Modern University (I</a:t>
            </a:r>
            <a:r>
              <a:rPr lang="en-US" sz="3200" b="1" dirty="0">
                <a:solidFill>
                  <a:schemeClr val="tx2">
                    <a:lumMod val="75000"/>
                    <a:lumOff val="25000"/>
                  </a:schemeClr>
                </a:solidFill>
              </a:rPr>
              <a:t>II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38303135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3B51E-A881-21A7-E558-F3F5750295A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2FF07CF-FB8D-3526-9FFB-301340D9B99A}"/>
              </a:ext>
            </a:extLst>
          </p:cNvPr>
          <p:cNvSpPr txBox="1">
            <a:spLocks noGrp="1"/>
          </p:cNvSpPr>
          <p:nvPr>
            <p:ph type="ctrTitle"/>
          </p:nvPr>
        </p:nvSpPr>
        <p:spPr>
          <a:xfrm>
            <a:off x="772886" y="1625170"/>
            <a:ext cx="10559142" cy="50804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400" dirty="0"/>
              <a:t>*</a:t>
            </a:r>
            <a:r>
              <a:rPr lang="en-US" sz="2400" dirty="0"/>
              <a:t>	</a:t>
            </a:r>
            <a:r>
              <a:rPr lang="en-NG" sz="2400" dirty="0"/>
              <a:t>As with Plato’s Academy, tertiary education in Nigeria was designed, </a:t>
            </a:r>
            <a:r>
              <a:rPr lang="en-US" sz="2400" dirty="0"/>
              <a:t>	</a:t>
            </a:r>
            <a:r>
              <a:rPr lang="en-NG" sz="2400" dirty="0"/>
              <a:t>primarily, to produce the critical mass of manpower needed to cater for the </a:t>
            </a:r>
            <a:r>
              <a:rPr lang="en-US" sz="2400" dirty="0"/>
              <a:t>	</a:t>
            </a:r>
            <a:r>
              <a:rPr lang="en-NG" sz="2400" dirty="0"/>
              <a:t>national socio-economic and industrialization needs of the nation. Our </a:t>
            </a:r>
            <a:r>
              <a:rPr lang="en-US" sz="2400" dirty="0"/>
              <a:t>	</a:t>
            </a:r>
            <a:r>
              <a:rPr lang="en-NG" sz="2400" dirty="0"/>
              <a:t>tertiary education journey commenced in the 19th century when some </a:t>
            </a:r>
            <a:r>
              <a:rPr lang="en-US" sz="2400" dirty="0"/>
              <a:t>	</a:t>
            </a:r>
            <a:r>
              <a:rPr lang="en-NG" sz="2400" dirty="0"/>
              <a:t>Nigerians sought opportunities to acquire this new and exciting vision of life, </a:t>
            </a:r>
            <a:r>
              <a:rPr lang="en-US" sz="2400" dirty="0"/>
              <a:t>	</a:t>
            </a:r>
            <a:r>
              <a:rPr lang="en-NG" sz="2400" dirty="0"/>
              <a:t>which was then only available overseas.</a:t>
            </a:r>
            <a:br>
              <a:rPr lang="en-US" sz="2400" dirty="0"/>
            </a:br>
            <a:br>
              <a:rPr lang="en-NG" sz="2400" dirty="0"/>
            </a:br>
            <a:r>
              <a:rPr lang="en-NG" sz="2400" dirty="0"/>
              <a:t>*</a:t>
            </a:r>
            <a:r>
              <a:rPr lang="en-US" sz="2400" dirty="0"/>
              <a:t>	</a:t>
            </a:r>
            <a:r>
              <a:rPr lang="en-NG" sz="2400" dirty="0"/>
              <a:t>Responding to the pressure generated by this hunger for knowledge, the </a:t>
            </a:r>
            <a:r>
              <a:rPr lang="en-US" sz="2400" dirty="0"/>
              <a:t>	</a:t>
            </a:r>
            <a:r>
              <a:rPr lang="en-NG" sz="2400" dirty="0"/>
              <a:t>colonial government established the Yaba Higher College in 1932. The </a:t>
            </a:r>
            <a:r>
              <a:rPr lang="en-US" sz="2400" dirty="0"/>
              <a:t>	</a:t>
            </a:r>
            <a:r>
              <a:rPr lang="en-NG" sz="2400" dirty="0"/>
              <a:t>college was established to provide “well qualified assistants” in medical, </a:t>
            </a:r>
            <a:r>
              <a:rPr lang="en-US" sz="2400" dirty="0"/>
              <a:t>	</a:t>
            </a:r>
            <a:r>
              <a:rPr lang="en-NG" sz="2400" dirty="0"/>
              <a:t>engineering and other vocations as well as teachers for secondary schools, </a:t>
            </a:r>
            <a:r>
              <a:rPr lang="en-US" sz="2400" dirty="0"/>
              <a:t>	</a:t>
            </a:r>
            <a:r>
              <a:rPr lang="en-NG" sz="2400" dirty="0"/>
              <a:t>then known as “higher middle schools.” With time the College offered sub-</a:t>
            </a:r>
            <a:r>
              <a:rPr lang="en-US" sz="2400" dirty="0"/>
              <a:t>	</a:t>
            </a:r>
            <a:r>
              <a:rPr lang="en-NG" sz="2400" dirty="0"/>
              <a:t>degree courses in Engineering, Medicine, Agriculture and Teacher Training </a:t>
            </a:r>
            <a:r>
              <a:rPr lang="en-US" sz="2400" dirty="0"/>
              <a:t>	</a:t>
            </a:r>
            <a:r>
              <a:rPr lang="en-NG" sz="2400" dirty="0"/>
              <a:t>to fill specific vacancies in colonial administration.</a:t>
            </a:r>
            <a:br>
              <a:rPr lang="en-NG" sz="2400" dirty="0"/>
            </a:br>
            <a:endParaRPr lang="en-NG" sz="2400" dirty="0"/>
          </a:p>
        </p:txBody>
      </p:sp>
      <p:sp>
        <p:nvSpPr>
          <p:cNvPr id="2" name="TextBox 1">
            <a:extLst>
              <a:ext uri="{FF2B5EF4-FFF2-40B4-BE49-F238E27FC236}">
                <a16:creationId xmlns:a16="http://schemas.microsoft.com/office/drawing/2014/main" id="{BBA76F69-75BD-EA5C-DFB6-0B193B5512B3}"/>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Universities in Nigeria: Growth and Challenges (I)</a:t>
            </a:r>
          </a:p>
        </p:txBody>
      </p:sp>
    </p:spTree>
    <p:extLst>
      <p:ext uri="{BB962C8B-B14F-4D97-AF65-F5344CB8AC3E}">
        <p14:creationId xmlns:p14="http://schemas.microsoft.com/office/powerpoint/2010/main" val="355645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9447E-D402-F8A0-01C5-1EA880ADD68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588B397-9DE4-48ED-6D89-F086A2DC252E}"/>
              </a:ext>
            </a:extLst>
          </p:cNvPr>
          <p:cNvSpPr txBox="1">
            <a:spLocks noGrp="1"/>
          </p:cNvSpPr>
          <p:nvPr>
            <p:ph type="ctrTitle"/>
          </p:nvPr>
        </p:nvSpPr>
        <p:spPr>
          <a:xfrm>
            <a:off x="1055915" y="1591298"/>
            <a:ext cx="9764485" cy="441563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r>
              <a:rPr lang="en-US" sz="2400" dirty="0"/>
              <a:t>*	</a:t>
            </a:r>
            <a:r>
              <a:rPr lang="en-NG" sz="2400" dirty="0"/>
              <a:t>It is with profound gratitude and a deep sense of responsibility that I </a:t>
            </a:r>
            <a:r>
              <a:rPr lang="en-US" sz="2400" dirty="0"/>
              <a:t>	</a:t>
            </a:r>
            <a:r>
              <a:rPr lang="en-NG" sz="2400" dirty="0"/>
              <a:t>stand before you </a:t>
            </a:r>
            <a:r>
              <a:rPr lang="en-US" sz="2400" dirty="0"/>
              <a:t>	</a:t>
            </a:r>
            <a:r>
              <a:rPr lang="en-NG" sz="2400" dirty="0"/>
              <a:t>at this historic moment in the life of Usmanu </a:t>
            </a:r>
            <a:r>
              <a:rPr lang="en-US" sz="2400" dirty="0"/>
              <a:t>	</a:t>
            </a:r>
            <a:r>
              <a:rPr lang="en-NG" sz="2400" dirty="0"/>
              <a:t>Danfodiyo University, Sokoto (UDUS). I speak not merely as an </a:t>
            </a:r>
            <a:r>
              <a:rPr lang="en-US" sz="2400" dirty="0"/>
              <a:t>	</a:t>
            </a:r>
            <a:r>
              <a:rPr lang="en-NG" sz="2400" dirty="0"/>
              <a:t>invited </a:t>
            </a:r>
            <a:r>
              <a:rPr lang="en-US" sz="2400" dirty="0"/>
              <a:t>	</a:t>
            </a:r>
            <a:r>
              <a:rPr lang="en-NG" sz="2400" dirty="0"/>
              <a:t>guest or academic peer, but as a fellow traveller on this </a:t>
            </a:r>
            <a:r>
              <a:rPr lang="en-US" sz="2400" dirty="0"/>
              <a:t>	</a:t>
            </a:r>
            <a:r>
              <a:rPr lang="en-NG" sz="2400" dirty="0"/>
              <a:t>long and </a:t>
            </a:r>
            <a:r>
              <a:rPr lang="en-US" sz="2400" dirty="0"/>
              <a:t>	</a:t>
            </a:r>
            <a:r>
              <a:rPr lang="en-NG" sz="2400" dirty="0"/>
              <a:t>demanding road of Nigerian public university evolution, a journey </a:t>
            </a:r>
            <a:r>
              <a:rPr lang="en-US" sz="2400" dirty="0"/>
              <a:t>	</a:t>
            </a:r>
            <a:r>
              <a:rPr lang="en-NG" sz="2400" dirty="0"/>
              <a:t>that, for me, began about four and a half decades ago.</a:t>
            </a:r>
            <a:br>
              <a:rPr lang="en-US" sz="2400" dirty="0"/>
            </a:br>
            <a:br>
              <a:rPr lang="en-NG" sz="2400" dirty="0"/>
            </a:br>
            <a:r>
              <a:rPr lang="en-NG" sz="2400" dirty="0"/>
              <a:t>*   </a:t>
            </a:r>
            <a:r>
              <a:rPr lang="en-US" sz="2400" dirty="0"/>
              <a:t>	</a:t>
            </a:r>
            <a:r>
              <a:rPr lang="en-NG" sz="2400" dirty="0"/>
              <a:t>My professional life has been inextricably tied to the fortunes of </a:t>
            </a:r>
            <a:r>
              <a:rPr lang="en-US" sz="2400" dirty="0"/>
              <a:t>	</a:t>
            </a:r>
            <a:r>
              <a:rPr lang="en-NG" sz="2400" dirty="0" err="1"/>
              <a:t>Bayero</a:t>
            </a:r>
            <a:r>
              <a:rPr lang="en-NG" sz="2400" dirty="0"/>
              <a:t> University, </a:t>
            </a:r>
            <a:r>
              <a:rPr lang="en-US" sz="2400" dirty="0"/>
              <a:t>	</a:t>
            </a:r>
            <a:r>
              <a:rPr lang="en-NG" sz="2400" dirty="0"/>
              <a:t>Kano</a:t>
            </a:r>
            <a:r>
              <a:rPr lang="en-US" sz="2400" dirty="0"/>
              <a:t> </a:t>
            </a:r>
            <a:r>
              <a:rPr lang="en-NG" sz="2400" dirty="0"/>
              <a:t>(BUK) which, like Usmanu </a:t>
            </a:r>
            <a:r>
              <a:rPr lang="en-NG" sz="2400" dirty="0" err="1"/>
              <a:t>Danfodio</a:t>
            </a:r>
            <a:r>
              <a:rPr lang="en-NG" sz="2400" dirty="0"/>
              <a:t> </a:t>
            </a:r>
            <a:r>
              <a:rPr lang="en-US" sz="2400" dirty="0"/>
              <a:t>	</a:t>
            </a:r>
            <a:r>
              <a:rPr lang="en-NG" sz="2400" dirty="0"/>
              <a:t>University, belongs to the second generation </a:t>
            </a:r>
            <a:r>
              <a:rPr lang="en-US" sz="2400" dirty="0"/>
              <a:t>	</a:t>
            </a:r>
            <a:r>
              <a:rPr lang="en-NG" sz="2400" dirty="0"/>
              <a:t>universities in Nigeria, </a:t>
            </a:r>
            <a:r>
              <a:rPr lang="en-US" sz="2400" dirty="0"/>
              <a:t>	</a:t>
            </a:r>
            <a:r>
              <a:rPr lang="en-NG" sz="2400" dirty="0"/>
              <a:t>sometimes referred to as the seven sisters. I have served in </a:t>
            </a:r>
            <a:r>
              <a:rPr lang="en-US" sz="2400" dirty="0"/>
              <a:t>	</a:t>
            </a:r>
            <a:r>
              <a:rPr lang="en-NG" sz="2400" dirty="0"/>
              <a:t>lecture </a:t>
            </a:r>
            <a:r>
              <a:rPr lang="en-US" sz="2400" dirty="0"/>
              <a:t>	</a:t>
            </a:r>
            <a:r>
              <a:rPr lang="en-NG" sz="2400" dirty="0"/>
              <a:t>halls and committee rooms, as a teacher and administrator, and later, </a:t>
            </a:r>
            <a:r>
              <a:rPr lang="en-US" sz="2400" dirty="0"/>
              <a:t>	</a:t>
            </a:r>
            <a:r>
              <a:rPr lang="en-NG" sz="2400" dirty="0"/>
              <a:t>as Vice Chancellor of BUK (2010–2015).</a:t>
            </a:r>
          </a:p>
        </p:txBody>
      </p:sp>
      <p:sp>
        <p:nvSpPr>
          <p:cNvPr id="2" name="TextBox 1">
            <a:extLst>
              <a:ext uri="{FF2B5EF4-FFF2-40B4-BE49-F238E27FC236}">
                <a16:creationId xmlns:a16="http://schemas.microsoft.com/office/drawing/2014/main" id="{DB93A2C4-02C7-7EB9-B272-0133D56C95E8}"/>
              </a:ext>
            </a:extLst>
          </p:cNvPr>
          <p:cNvSpPr txBox="1"/>
          <p:nvPr/>
        </p:nvSpPr>
        <p:spPr>
          <a:xfrm>
            <a:off x="1251857" y="293914"/>
            <a:ext cx="10145486" cy="584775"/>
          </a:xfrm>
          <a:prstGeom prst="rect">
            <a:avLst/>
          </a:prstGeom>
          <a:noFill/>
        </p:spPr>
        <p:txBody>
          <a:bodyPr wrap="square" rtlCol="0">
            <a:spAutoFit/>
          </a:bodyPr>
          <a:lstStyle/>
          <a:p>
            <a:pPr algn="ctr"/>
            <a:r>
              <a:rPr lang="en-NG" sz="3200" b="1" dirty="0">
                <a:solidFill>
                  <a:schemeClr val="tx2">
                    <a:lumMod val="75000"/>
                    <a:lumOff val="25000"/>
                  </a:schemeClr>
                </a:solidFill>
              </a:rPr>
              <a:t>Introduction: A Personal and Historical Perspective (I)</a:t>
            </a:r>
          </a:p>
        </p:txBody>
      </p:sp>
    </p:spTree>
    <p:extLst>
      <p:ext uri="{BB962C8B-B14F-4D97-AF65-F5344CB8AC3E}">
        <p14:creationId xmlns:p14="http://schemas.microsoft.com/office/powerpoint/2010/main" val="10134947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CA5C0-E242-64B0-A062-C4C6156FC3A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A69A9FA-3D22-0DD1-81FD-107D44BC099C}"/>
              </a:ext>
            </a:extLst>
          </p:cNvPr>
          <p:cNvSpPr txBox="1">
            <a:spLocks noGrp="1"/>
          </p:cNvSpPr>
          <p:nvPr>
            <p:ph type="ctrTitle"/>
          </p:nvPr>
        </p:nvSpPr>
        <p:spPr>
          <a:xfrm>
            <a:off x="772886" y="794430"/>
            <a:ext cx="10559142" cy="591117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100" dirty="0"/>
              <a:t>*</a:t>
            </a:r>
            <a:r>
              <a:rPr lang="en-US" sz="2100" dirty="0"/>
              <a:t>	</a:t>
            </a:r>
            <a:r>
              <a:rPr lang="en-NG" sz="2100" dirty="0"/>
              <a:t>The restricted scope and vision of Yaba College generated pressures on the colonial </a:t>
            </a:r>
            <a:r>
              <a:rPr lang="en-US" sz="2100" dirty="0"/>
              <a:t>	</a:t>
            </a:r>
            <a:r>
              <a:rPr lang="en-NG" sz="2100" dirty="0"/>
              <a:t>administration to expand the opportunities for higher education. The British </a:t>
            </a:r>
            <a:r>
              <a:rPr lang="en-US" sz="2100" dirty="0"/>
              <a:t>	</a:t>
            </a:r>
            <a:r>
              <a:rPr lang="en-NG" sz="2100" dirty="0"/>
              <a:t>government responded by establishing the Elliot Commission in 1945. In its report the </a:t>
            </a:r>
            <a:r>
              <a:rPr lang="en-US" sz="2100" dirty="0"/>
              <a:t>	</a:t>
            </a:r>
            <a:r>
              <a:rPr lang="en-NG" sz="2100" dirty="0"/>
              <a:t>Commission suggested that “the need for educated Africans in West Africa in general </a:t>
            </a:r>
            <a:r>
              <a:rPr lang="en-US" sz="2100" dirty="0"/>
              <a:t>	</a:t>
            </a:r>
            <a:r>
              <a:rPr lang="en-NG" sz="2100" dirty="0"/>
              <a:t>far outruns the supply, present and potential” and proceeded to recommend the </a:t>
            </a:r>
            <a:r>
              <a:rPr lang="en-US" sz="2100" dirty="0"/>
              <a:t>	</a:t>
            </a:r>
            <a:r>
              <a:rPr lang="en-NG" sz="2100" dirty="0"/>
              <a:t>establishment of a university college in Nigeria.</a:t>
            </a:r>
            <a:br>
              <a:rPr lang="en-US" sz="2100" dirty="0"/>
            </a:br>
            <a:br>
              <a:rPr lang="en-NG" sz="2100" dirty="0"/>
            </a:br>
            <a:r>
              <a:rPr lang="en-NG" sz="2100" dirty="0"/>
              <a:t>*</a:t>
            </a:r>
            <a:r>
              <a:rPr lang="en-US" sz="2100" dirty="0"/>
              <a:t>	</a:t>
            </a:r>
            <a:r>
              <a:rPr lang="en-NG" sz="2100" dirty="0"/>
              <a:t>Thus in 1948, the University College Ibadan was established as a residential and </a:t>
            </a:r>
            <a:r>
              <a:rPr lang="en-US" sz="2100" dirty="0"/>
              <a:t>	</a:t>
            </a:r>
            <a:r>
              <a:rPr lang="en-NG" sz="2100" dirty="0"/>
              <a:t>tutorial college under the tutelage of the University of London. Transferred students of </a:t>
            </a:r>
            <a:r>
              <a:rPr lang="en-US" sz="2100" dirty="0"/>
              <a:t>	</a:t>
            </a:r>
            <a:r>
              <a:rPr lang="en-NG" sz="2100" dirty="0"/>
              <a:t>the Yaba College formed the nucleus of the initial intake. Thus, began what has today </a:t>
            </a:r>
            <a:r>
              <a:rPr lang="en-US" sz="2100" dirty="0"/>
              <a:t>	</a:t>
            </a:r>
            <a:r>
              <a:rPr lang="en-NG" sz="2100" dirty="0"/>
              <a:t>become the largest educational industry in sub-Saharan Africa.</a:t>
            </a:r>
            <a:br>
              <a:rPr lang="en-US" sz="2100" dirty="0"/>
            </a:br>
            <a:br>
              <a:rPr lang="en-NG" sz="2100" dirty="0"/>
            </a:br>
            <a:r>
              <a:rPr lang="en-NG" sz="2100" dirty="0"/>
              <a:t>*</a:t>
            </a:r>
            <a:r>
              <a:rPr lang="en-US" sz="2100" dirty="0"/>
              <a:t>	</a:t>
            </a:r>
            <a:r>
              <a:rPr lang="en-NG" sz="2100" dirty="0"/>
              <a:t>By 1949, technical education was added to Nigeria’s tertiary education ecosystem to </a:t>
            </a:r>
            <a:r>
              <a:rPr lang="en-US" sz="2100" dirty="0"/>
              <a:t>	</a:t>
            </a:r>
            <a:r>
              <a:rPr lang="en-NG" sz="2100" dirty="0"/>
              <a:t>meet the emerging requirements of commerce, industry and society in general. </a:t>
            </a:r>
            <a:r>
              <a:rPr lang="en-US" sz="2100" dirty="0"/>
              <a:t>	</a:t>
            </a:r>
            <a:r>
              <a:rPr lang="en-NG" sz="2100" dirty="0"/>
              <a:t>Consequently, a College of Arts, Science and Technology was established in each of </a:t>
            </a:r>
            <a:r>
              <a:rPr lang="en-US" sz="2100" dirty="0"/>
              <a:t>	</a:t>
            </a:r>
            <a:r>
              <a:rPr lang="en-NG" sz="2100" dirty="0"/>
              <a:t>the regional capitals: Zaria, near Kaduna (1952); Ibadan (1954); and Enugu (1955). </a:t>
            </a:r>
            <a:r>
              <a:rPr lang="en-US" sz="2100" dirty="0"/>
              <a:t>	</a:t>
            </a:r>
            <a:r>
              <a:rPr lang="en-NG" sz="2100" dirty="0"/>
              <a:t>These were to provide technical education qualitatively different in character from </a:t>
            </a:r>
            <a:r>
              <a:rPr lang="en-US" sz="2100" dirty="0"/>
              <a:t>	</a:t>
            </a:r>
            <a:r>
              <a:rPr lang="en-NG" sz="2100" dirty="0"/>
              <a:t>university education as well as professional disciplines such as secretarial studies, </a:t>
            </a:r>
            <a:r>
              <a:rPr lang="en-US" sz="2100" dirty="0"/>
              <a:t>	</a:t>
            </a:r>
            <a:r>
              <a:rPr lang="en-NG" sz="2100" dirty="0"/>
              <a:t>land and estate management, teacher certificates, accountancy, administration, </a:t>
            </a:r>
            <a:r>
              <a:rPr lang="en-US" sz="2100" dirty="0"/>
              <a:t>	</a:t>
            </a:r>
            <a:r>
              <a:rPr lang="en-NG" sz="2100" dirty="0"/>
              <a:t>pharmacy and engineering, leading to the award of diplomas.</a:t>
            </a:r>
          </a:p>
        </p:txBody>
      </p:sp>
      <p:sp>
        <p:nvSpPr>
          <p:cNvPr id="2" name="TextBox 1">
            <a:extLst>
              <a:ext uri="{FF2B5EF4-FFF2-40B4-BE49-F238E27FC236}">
                <a16:creationId xmlns:a16="http://schemas.microsoft.com/office/drawing/2014/main" id="{67C2B460-BAF9-F483-CDD4-993BDC6AC23B}"/>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Universities in Nigeria: Growth and Challenges (I</a:t>
            </a:r>
            <a:r>
              <a:rPr lang="en-US" sz="3200" b="1" dirty="0">
                <a:solidFill>
                  <a:schemeClr val="tx2">
                    <a:lumMod val="75000"/>
                    <a:lumOff val="25000"/>
                  </a:schemeClr>
                </a:solidFill>
              </a:rPr>
              <a:t>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40488782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AC386-BD33-4841-9516-D2888F70337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2064D14-4063-3512-B3B2-DC46465081FC}"/>
              </a:ext>
            </a:extLst>
          </p:cNvPr>
          <p:cNvSpPr txBox="1">
            <a:spLocks noGrp="1"/>
          </p:cNvSpPr>
          <p:nvPr>
            <p:ph type="ctrTitle"/>
          </p:nvPr>
        </p:nvSpPr>
        <p:spPr>
          <a:xfrm>
            <a:off x="772886" y="944429"/>
            <a:ext cx="10559142" cy="541282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In 1959, another commission, the Ashby Commission, was established to </a:t>
            </a:r>
            <a:r>
              <a:rPr lang="en-US" sz="2400" dirty="0"/>
              <a:t>	</a:t>
            </a:r>
            <a:r>
              <a:rPr lang="en-NG" sz="2400" dirty="0"/>
              <a:t>ascertain Nigeria’s post-independence educational needs. Its findings </a:t>
            </a:r>
            <a:r>
              <a:rPr lang="en-US" sz="2400" dirty="0"/>
              <a:t>	</a:t>
            </a:r>
            <a:r>
              <a:rPr lang="en-NG" sz="2400" dirty="0"/>
              <a:t>regarding balance in the structure and geographical distribution of </a:t>
            </a:r>
            <a:r>
              <a:rPr lang="en-US" sz="2400" dirty="0"/>
              <a:t>	</a:t>
            </a:r>
            <a:r>
              <a:rPr lang="en-NG" sz="2400" dirty="0"/>
              <a:t>university education, led to the conversion of the Colleges of Arts and </a:t>
            </a:r>
            <a:r>
              <a:rPr lang="en-US" sz="2400" dirty="0"/>
              <a:t>	</a:t>
            </a:r>
            <a:r>
              <a:rPr lang="en-NG" sz="2400" dirty="0"/>
              <a:t>Sciences in Enugu, Zaria, and Ibadan into regional universities and renamed </a:t>
            </a:r>
            <a:r>
              <a:rPr lang="en-US" sz="2400" dirty="0"/>
              <a:t>	</a:t>
            </a:r>
            <a:r>
              <a:rPr lang="en-NG" sz="2400" dirty="0"/>
              <a:t>the University of Nigeria, Nsukka (1960), the Ahmadu Bello University Zaria </a:t>
            </a:r>
            <a:r>
              <a:rPr lang="en-US" sz="2400" dirty="0"/>
              <a:t>	</a:t>
            </a:r>
            <a:r>
              <a:rPr lang="en-NG" sz="2400" dirty="0"/>
              <a:t>(1962) and the University of Ife, now Obafemi Awolowo University (1962).</a:t>
            </a:r>
            <a:br>
              <a:rPr lang="en-US" sz="2400" dirty="0"/>
            </a:br>
            <a:br>
              <a:rPr lang="en-NG" sz="2400" dirty="0"/>
            </a:br>
            <a:r>
              <a:rPr lang="en-NG" sz="2400" dirty="0"/>
              <a:t>*</a:t>
            </a:r>
            <a:r>
              <a:rPr lang="en-US" sz="2400" dirty="0"/>
              <a:t>	</a:t>
            </a:r>
            <a:r>
              <a:rPr lang="en-NG" sz="2400" dirty="0"/>
              <a:t>It also led to the establishment of yet another federal university: the </a:t>
            </a:r>
            <a:r>
              <a:rPr lang="en-US" sz="2400" dirty="0"/>
              <a:t>	</a:t>
            </a:r>
            <a:r>
              <a:rPr lang="en-NG" sz="2400" dirty="0"/>
              <a:t>University of Lagos in 1962, the same year the University of Ibadan attained </a:t>
            </a:r>
            <a:r>
              <a:rPr lang="en-US" sz="2400" dirty="0"/>
              <a:t>	</a:t>
            </a:r>
            <a:r>
              <a:rPr lang="en-NG" sz="2400" dirty="0"/>
              <a:t>autonomous status as a degree awarding institution. In 1970, the University </a:t>
            </a:r>
            <a:r>
              <a:rPr lang="en-US" sz="2400" dirty="0"/>
              <a:t>	</a:t>
            </a:r>
            <a:r>
              <a:rPr lang="en-NG" sz="2400" dirty="0"/>
              <a:t>of Benin was founded. Five years later, in 1975, the Federal Government </a:t>
            </a:r>
            <a:r>
              <a:rPr lang="en-US" sz="2400" dirty="0"/>
              <a:t>	</a:t>
            </a:r>
            <a:r>
              <a:rPr lang="en-NG" sz="2400" dirty="0"/>
              <a:t>decided to take over the regional universities in Zaria, Ile-Ife and Nsukka as </a:t>
            </a:r>
            <a:r>
              <a:rPr lang="en-US" sz="2400" dirty="0"/>
              <a:t>	</a:t>
            </a:r>
            <a:r>
              <a:rPr lang="en-NG" sz="2400" dirty="0"/>
              <a:t>well as establish seven new ones, thereafter referred to as the seven sisters; </a:t>
            </a:r>
            <a:r>
              <a:rPr lang="en-US" sz="2400" dirty="0"/>
              <a:t>	</a:t>
            </a:r>
            <a:r>
              <a:rPr lang="en-NG" sz="2400" dirty="0"/>
              <a:t>the universities of Calabar, Jos, Maiduguri, Port-Harcourt, Ilorin, Kano and </a:t>
            </a:r>
            <a:r>
              <a:rPr lang="en-US" sz="2400" dirty="0"/>
              <a:t>	</a:t>
            </a:r>
            <a:r>
              <a:rPr lang="en-NG" sz="2400" dirty="0"/>
              <a:t>Sokoto.</a:t>
            </a:r>
          </a:p>
        </p:txBody>
      </p:sp>
      <p:sp>
        <p:nvSpPr>
          <p:cNvPr id="2" name="TextBox 1">
            <a:extLst>
              <a:ext uri="{FF2B5EF4-FFF2-40B4-BE49-F238E27FC236}">
                <a16:creationId xmlns:a16="http://schemas.microsoft.com/office/drawing/2014/main" id="{28712548-4B7B-0CE7-12AD-0C8E4782E29A}"/>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Universities in Nigeria: Growth and Challenges (I</a:t>
            </a:r>
            <a:r>
              <a:rPr lang="en-US" sz="3200" b="1" dirty="0">
                <a:solidFill>
                  <a:schemeClr val="tx2">
                    <a:lumMod val="75000"/>
                    <a:lumOff val="25000"/>
                  </a:schemeClr>
                </a:solidFill>
              </a:rPr>
              <a:t>II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16884701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1832B-7AF5-BD13-8FD9-2D509B8FAE3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F8A164F-632B-990D-4D43-9092DF6910BE}"/>
              </a:ext>
            </a:extLst>
          </p:cNvPr>
          <p:cNvSpPr txBox="1">
            <a:spLocks noGrp="1"/>
          </p:cNvSpPr>
          <p:nvPr>
            <p:ph type="ctrTitle"/>
          </p:nvPr>
        </p:nvSpPr>
        <p:spPr>
          <a:xfrm>
            <a:off x="816429" y="895059"/>
            <a:ext cx="10559142" cy="574522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As the federal universities grew in number and student </a:t>
            </a:r>
            <a:r>
              <a:rPr lang="en-NG" sz="2400" dirty="0" err="1"/>
              <a:t>enrollment</a:t>
            </a:r>
            <a:r>
              <a:rPr lang="en-NG" sz="2400" dirty="0"/>
              <a:t> </a:t>
            </a:r>
            <a:r>
              <a:rPr lang="en-US" sz="2400" dirty="0"/>
              <a:t>	</a:t>
            </a:r>
            <a:r>
              <a:rPr lang="en-NG" sz="2400" dirty="0"/>
              <a:t>increased, state universities started emerging in 1979 with the Rivers State </a:t>
            </a:r>
            <a:r>
              <a:rPr lang="en-US" sz="2400" dirty="0"/>
              <a:t>	</a:t>
            </a:r>
            <a:r>
              <a:rPr lang="en-NG" sz="2400" dirty="0"/>
              <a:t>University of Science and Technology taking the lead. In the same vein, the </a:t>
            </a:r>
            <a:r>
              <a:rPr lang="en-US" sz="2400" dirty="0"/>
              <a:t>	</a:t>
            </a:r>
            <a:r>
              <a:rPr lang="en-NG" sz="2400" dirty="0"/>
              <a:t>emergence of private university education in Nigeria became a reality when </a:t>
            </a:r>
            <a:r>
              <a:rPr lang="en-US" sz="2400" dirty="0"/>
              <a:t>	</a:t>
            </a:r>
            <a:r>
              <a:rPr lang="en-NG" sz="2400" dirty="0"/>
              <a:t>the first three such universities were licensed to operate in 1999. As at last </a:t>
            </a:r>
            <a:r>
              <a:rPr lang="en-US" sz="2400" dirty="0"/>
              <a:t>	</a:t>
            </a:r>
            <a:r>
              <a:rPr lang="en-NG" sz="2400" dirty="0"/>
              <a:t>month, August 2025, Nigeria has had a total of 308 universities (74 Federal, </a:t>
            </a:r>
            <a:r>
              <a:rPr lang="en-US" sz="2400" dirty="0"/>
              <a:t>	</a:t>
            </a:r>
            <a:r>
              <a:rPr lang="en-NG" sz="2400" dirty="0"/>
              <a:t>66 States and 168 Private).</a:t>
            </a:r>
            <a:br>
              <a:rPr lang="en-US" sz="2400" dirty="0"/>
            </a:br>
            <a:br>
              <a:rPr lang="en-NG" sz="2400" dirty="0"/>
            </a:br>
            <a:r>
              <a:rPr lang="en-NG" sz="2400" dirty="0"/>
              <a:t>*</a:t>
            </a:r>
            <a:r>
              <a:rPr lang="en-US" sz="2400" dirty="0"/>
              <a:t>	</a:t>
            </a:r>
            <a:r>
              <a:rPr lang="en-NG" sz="2400" dirty="0"/>
              <a:t>Perhaps we should pause and briefly consider the implications of this </a:t>
            </a:r>
            <a:r>
              <a:rPr lang="en-US" sz="2400" dirty="0"/>
              <a:t>	</a:t>
            </a:r>
            <a:r>
              <a:rPr lang="en-NG" sz="2400" dirty="0"/>
              <a:t>impressive but worrying growth in numbers and variety. We can recall the </a:t>
            </a:r>
            <a:r>
              <a:rPr lang="en-US" sz="2400" dirty="0"/>
              <a:t>	</a:t>
            </a:r>
            <a:r>
              <a:rPr lang="en-NG" sz="2400" dirty="0"/>
              <a:t>meticulous planning that preceded the founding of the University College </a:t>
            </a:r>
            <a:r>
              <a:rPr lang="en-US" sz="2400" dirty="0"/>
              <a:t>	</a:t>
            </a:r>
            <a:r>
              <a:rPr lang="en-NG" sz="2400" dirty="0"/>
              <a:t>Ibadan in 1948. We recall also the careful planning which preceded the </a:t>
            </a:r>
            <a:r>
              <a:rPr lang="en-US" sz="2400" dirty="0"/>
              <a:t>	</a:t>
            </a:r>
            <a:r>
              <a:rPr lang="en-NG" sz="2400" dirty="0"/>
              <a:t>establishment of the other five first generation universities by the federal </a:t>
            </a:r>
            <a:r>
              <a:rPr lang="en-US" sz="2400" dirty="0"/>
              <a:t>	</a:t>
            </a:r>
            <a:r>
              <a:rPr lang="en-NG" sz="2400" dirty="0"/>
              <a:t>and the regional governments of the day. Similar careful planning also </a:t>
            </a:r>
            <a:r>
              <a:rPr lang="en-US" sz="2400" dirty="0"/>
              <a:t>	</a:t>
            </a:r>
            <a:r>
              <a:rPr lang="en-NG" sz="2400" dirty="0"/>
              <a:t>preceded the establishment of Usmanu </a:t>
            </a:r>
            <a:r>
              <a:rPr lang="en-NG" sz="2400" dirty="0" err="1"/>
              <a:t>Danfodio</a:t>
            </a:r>
            <a:r>
              <a:rPr lang="en-NG" sz="2400" dirty="0"/>
              <a:t> University and the other </a:t>
            </a:r>
            <a:r>
              <a:rPr lang="en-US" sz="2400" dirty="0"/>
              <a:t>	</a:t>
            </a:r>
            <a:r>
              <a:rPr lang="en-NG" sz="2400" dirty="0"/>
              <a:t>six second generation universities from 1975-1977.</a:t>
            </a:r>
            <a:br>
              <a:rPr lang="en-NG" sz="2400" dirty="0"/>
            </a:br>
            <a:endParaRPr lang="en-NG" sz="2400" dirty="0"/>
          </a:p>
        </p:txBody>
      </p:sp>
      <p:sp>
        <p:nvSpPr>
          <p:cNvPr id="2" name="TextBox 1">
            <a:extLst>
              <a:ext uri="{FF2B5EF4-FFF2-40B4-BE49-F238E27FC236}">
                <a16:creationId xmlns:a16="http://schemas.microsoft.com/office/drawing/2014/main" id="{349E55F7-9B2A-7276-FC84-16326725E379}"/>
              </a:ext>
            </a:extLst>
          </p:cNvPr>
          <p:cNvSpPr txBox="1"/>
          <p:nvPr/>
        </p:nvSpPr>
        <p:spPr>
          <a:xfrm>
            <a:off x="772886" y="-84032"/>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Universities in Nigeria: Growth and Challenges (I</a:t>
            </a:r>
            <a:r>
              <a:rPr lang="en-US" sz="3200" b="1" dirty="0">
                <a:solidFill>
                  <a:schemeClr val="tx2">
                    <a:lumMod val="75000"/>
                    <a:lumOff val="25000"/>
                  </a:schemeClr>
                </a:solidFill>
              </a:rPr>
              <a:t>V</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42192801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95418-3194-0265-1F32-81E50DFC10A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A6ADA28-E6DE-DF60-99FD-8A9F730ED3E1}"/>
              </a:ext>
            </a:extLst>
          </p:cNvPr>
          <p:cNvSpPr txBox="1">
            <a:spLocks noGrp="1"/>
          </p:cNvSpPr>
          <p:nvPr>
            <p:ph type="ctrTitle"/>
          </p:nvPr>
        </p:nvSpPr>
        <p:spPr>
          <a:xfrm>
            <a:off x="816429" y="562660"/>
            <a:ext cx="10559142" cy="607762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One key element in the planning was the consideration of the colossal cost </a:t>
            </a:r>
            <a:r>
              <a:rPr lang="en-US" sz="2400" dirty="0"/>
              <a:t>	</a:t>
            </a:r>
            <a:r>
              <a:rPr lang="en-NG" sz="2400" dirty="0"/>
              <a:t>required to establish and nurture the new institutions, including physical </a:t>
            </a:r>
            <a:r>
              <a:rPr lang="en-US" sz="2400" dirty="0"/>
              <a:t>	</a:t>
            </a:r>
            <a:r>
              <a:rPr lang="en-NG" sz="2400" dirty="0"/>
              <a:t>and infrastructural development, teaching and laboratory facilities, world </a:t>
            </a:r>
            <a:r>
              <a:rPr lang="en-US" sz="2400" dirty="0"/>
              <a:t>	</a:t>
            </a:r>
            <a:r>
              <a:rPr lang="en-NG" sz="2400" dirty="0"/>
              <a:t>class student hostels and cafeteria services, adequate provision of basic </a:t>
            </a:r>
            <a:r>
              <a:rPr lang="en-US" sz="2400" dirty="0"/>
              <a:t>	</a:t>
            </a:r>
            <a:r>
              <a:rPr lang="en-NG" sz="2400" dirty="0"/>
              <a:t>facilities like internal roads, water supply, electricity, telecommunications </a:t>
            </a:r>
            <a:r>
              <a:rPr lang="en-US" sz="2400" dirty="0"/>
              <a:t>	</a:t>
            </a:r>
            <a:r>
              <a:rPr lang="en-NG" sz="2400" dirty="0"/>
              <a:t>and parks and gardens.</a:t>
            </a:r>
            <a:br>
              <a:rPr lang="en-US" sz="2400" dirty="0"/>
            </a:br>
            <a:br>
              <a:rPr lang="en-NG" sz="2400" dirty="0"/>
            </a:br>
            <a:r>
              <a:rPr lang="en-NG" sz="2400" dirty="0"/>
              <a:t>*</a:t>
            </a:r>
            <a:r>
              <a:rPr lang="en-US" sz="2400" dirty="0"/>
              <a:t>	</a:t>
            </a:r>
            <a:r>
              <a:rPr lang="en-NG" sz="2400" dirty="0"/>
              <a:t>The planning also had to factor in the high cost of the university’s </a:t>
            </a:r>
            <a:r>
              <a:rPr lang="en-US" sz="2400" dirty="0"/>
              <a:t>	</a:t>
            </a:r>
            <a:r>
              <a:rPr lang="en-NG" sz="2400" dirty="0"/>
              <a:t>operational economy such as personnel costs, direct teaching and </a:t>
            </a:r>
            <a:r>
              <a:rPr lang="en-US" sz="2400" dirty="0"/>
              <a:t>	</a:t>
            </a:r>
            <a:r>
              <a:rPr lang="en-NG" sz="2400" dirty="0"/>
              <a:t>laboratory costs, staff development and training and other recurrent </a:t>
            </a:r>
            <a:r>
              <a:rPr lang="en-US" sz="2400" dirty="0"/>
              <a:t>	</a:t>
            </a:r>
            <a:r>
              <a:rPr lang="en-NG" sz="2400" dirty="0"/>
              <a:t>expenditure considered necessary for smooth operation of a properly </a:t>
            </a:r>
            <a:r>
              <a:rPr lang="en-US" sz="2400" dirty="0"/>
              <a:t>	</a:t>
            </a:r>
            <a:r>
              <a:rPr lang="en-NG" sz="2400" dirty="0"/>
              <a:t>established and maintained tertiary educational institution.</a:t>
            </a:r>
            <a:br>
              <a:rPr lang="en-US" sz="2400" dirty="0"/>
            </a:br>
            <a:br>
              <a:rPr lang="en-NG" sz="2400" dirty="0"/>
            </a:br>
            <a:r>
              <a:rPr lang="en-NG" sz="2400" dirty="0"/>
              <a:t>*</a:t>
            </a:r>
            <a:r>
              <a:rPr lang="en-US" sz="2400" dirty="0"/>
              <a:t>	</a:t>
            </a:r>
            <a:r>
              <a:rPr lang="en-NG" sz="2400" dirty="0"/>
              <a:t>However, from the beginning of the 21st century, government started </a:t>
            </a:r>
            <a:r>
              <a:rPr lang="en-US" sz="2400" dirty="0"/>
              <a:t>	</a:t>
            </a:r>
            <a:r>
              <a:rPr lang="en-NG" sz="2400" dirty="0"/>
              <a:t>creating institutions without visible careful planning and this has generally </a:t>
            </a:r>
            <a:r>
              <a:rPr lang="en-US" sz="2400" dirty="0"/>
              <a:t>	</a:t>
            </a:r>
            <a:r>
              <a:rPr lang="en-NG" sz="2400" dirty="0"/>
              <a:t>affected the character and ability of the new public universities. Today, </a:t>
            </a:r>
            <a:r>
              <a:rPr lang="en-US" sz="2400" dirty="0"/>
              <a:t>	</a:t>
            </a:r>
            <a:r>
              <a:rPr lang="en-NG" sz="2400" dirty="0"/>
              <a:t>planning has been ousted from the processes and requirements of </a:t>
            </a:r>
            <a:r>
              <a:rPr lang="en-US" sz="2400" dirty="0"/>
              <a:t>	</a:t>
            </a:r>
            <a:r>
              <a:rPr lang="en-NG" sz="2400" dirty="0"/>
              <a:t>establishing most federal universities, conventional or specialized.</a:t>
            </a:r>
          </a:p>
        </p:txBody>
      </p:sp>
      <p:sp>
        <p:nvSpPr>
          <p:cNvPr id="2" name="TextBox 1">
            <a:extLst>
              <a:ext uri="{FF2B5EF4-FFF2-40B4-BE49-F238E27FC236}">
                <a16:creationId xmlns:a16="http://schemas.microsoft.com/office/drawing/2014/main" id="{C056F0C9-CBC6-F551-A446-38B5C68F8F4B}"/>
              </a:ext>
            </a:extLst>
          </p:cNvPr>
          <p:cNvSpPr txBox="1"/>
          <p:nvPr/>
        </p:nvSpPr>
        <p:spPr>
          <a:xfrm>
            <a:off x="816429" y="-22115"/>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Universities in Nigeria: Growth and Challenges (</a:t>
            </a:r>
            <a:r>
              <a:rPr lang="en-US" sz="3200" b="1" dirty="0">
                <a:solidFill>
                  <a:schemeClr val="tx2">
                    <a:lumMod val="75000"/>
                    <a:lumOff val="25000"/>
                  </a:schemeClr>
                </a:solidFill>
              </a:rPr>
              <a:t>V</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2430719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F6969-F646-C535-54F0-DCBEF246225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A467842-547B-D593-34B9-DF72977A42D7}"/>
              </a:ext>
            </a:extLst>
          </p:cNvPr>
          <p:cNvSpPr txBox="1">
            <a:spLocks noGrp="1"/>
          </p:cNvSpPr>
          <p:nvPr>
            <p:ph type="ctrTitle"/>
          </p:nvPr>
        </p:nvSpPr>
        <p:spPr>
          <a:xfrm>
            <a:off x="816429" y="1211514"/>
            <a:ext cx="10559142" cy="50804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In spite of these constraints and limitations, however, it is worth </a:t>
            </a:r>
            <a:r>
              <a:rPr lang="en-US" sz="2400" dirty="0"/>
              <a:t>	</a:t>
            </a:r>
            <a:r>
              <a:rPr lang="en-NG" sz="2400" dirty="0"/>
              <a:t>remembering that the earlier decades the Nigerian University System </a:t>
            </a:r>
            <a:r>
              <a:rPr lang="en-US" sz="2400" dirty="0"/>
              <a:t>	</a:t>
            </a:r>
            <a:r>
              <a:rPr lang="en-NG" sz="2400" dirty="0"/>
              <a:t>witnessed remarkable achievements. Graduates from the system were </a:t>
            </a:r>
            <a:r>
              <a:rPr lang="en-US" sz="2400" dirty="0"/>
              <a:t>	</a:t>
            </a:r>
            <a:r>
              <a:rPr lang="en-NG" sz="2400" dirty="0"/>
              <a:t>reputed, nationally and internationally, for skills that placed them high up </a:t>
            </a:r>
            <a:r>
              <a:rPr lang="en-US" sz="2400" dirty="0"/>
              <a:t>	</a:t>
            </a:r>
            <a:r>
              <a:rPr lang="en-NG" sz="2400" dirty="0"/>
              <a:t>on the international scales of evaluation. Also, research outputs from the </a:t>
            </a:r>
            <a:r>
              <a:rPr lang="en-US" sz="2400" dirty="0"/>
              <a:t>	</a:t>
            </a:r>
            <a:r>
              <a:rPr lang="en-NG" sz="2400" dirty="0"/>
              <a:t>system were adjudged to be highly impactful in resolving national, regional </a:t>
            </a:r>
            <a:r>
              <a:rPr lang="en-US" sz="2400" dirty="0"/>
              <a:t>	</a:t>
            </a:r>
            <a:r>
              <a:rPr lang="en-NG" sz="2400" dirty="0"/>
              <a:t>and global challenges.</a:t>
            </a:r>
            <a:br>
              <a:rPr lang="en-US" sz="2400" dirty="0"/>
            </a:br>
            <a:br>
              <a:rPr lang="en-NG" sz="2400" dirty="0"/>
            </a:br>
            <a:r>
              <a:rPr lang="en-NG" sz="2400" dirty="0"/>
              <a:t>*</a:t>
            </a:r>
            <a:r>
              <a:rPr lang="en-US" sz="2400" dirty="0"/>
              <a:t>	</a:t>
            </a:r>
            <a:r>
              <a:rPr lang="en-NG" sz="2400" dirty="0"/>
              <a:t>From the mid-1980s, however, the Nigerian University System, began to </a:t>
            </a:r>
            <a:r>
              <a:rPr lang="en-US" sz="2400" dirty="0"/>
              <a:t>	</a:t>
            </a:r>
            <a:r>
              <a:rPr lang="en-NG" sz="2400" dirty="0"/>
              <a:t>experience a disturbing decline. Between the establishment of the </a:t>
            </a:r>
            <a:r>
              <a:rPr lang="en-US" sz="2400" dirty="0"/>
              <a:t>	</a:t>
            </a:r>
            <a:r>
              <a:rPr lang="en-NG" sz="2400" dirty="0"/>
              <a:t>University of Ibadan in 1948 and the oil boom period of the early 1970s and </a:t>
            </a:r>
            <a:r>
              <a:rPr lang="en-US" sz="2400" dirty="0"/>
              <a:t>	</a:t>
            </a:r>
            <a:r>
              <a:rPr lang="en-NG" sz="2400" dirty="0"/>
              <a:t>early 1980s, Nigerian Universities were at par with the best in the world. </a:t>
            </a:r>
            <a:r>
              <a:rPr lang="en-US" sz="2400" dirty="0"/>
              <a:t>	</a:t>
            </a:r>
            <a:r>
              <a:rPr lang="en-NG" sz="2400" dirty="0"/>
              <a:t>Graduates of our Universities were highly regarded and were given </a:t>
            </a:r>
            <a:r>
              <a:rPr lang="en-US" sz="2400" dirty="0"/>
              <a:t>	</a:t>
            </a:r>
            <a:r>
              <a:rPr lang="en-NG" sz="2400" dirty="0"/>
              <a:t>unconditional admission to post-graduate programmes everywhere in the </a:t>
            </a:r>
            <a:r>
              <a:rPr lang="en-US" sz="2400" dirty="0"/>
              <a:t>	</a:t>
            </a:r>
            <a:r>
              <a:rPr lang="en-NG" sz="2400" dirty="0"/>
              <a:t>world.</a:t>
            </a:r>
          </a:p>
        </p:txBody>
      </p:sp>
      <p:sp>
        <p:nvSpPr>
          <p:cNvPr id="2" name="TextBox 1">
            <a:extLst>
              <a:ext uri="{FF2B5EF4-FFF2-40B4-BE49-F238E27FC236}">
                <a16:creationId xmlns:a16="http://schemas.microsoft.com/office/drawing/2014/main" id="{8A5F2260-6F4E-DC3B-34FD-177DDD07F830}"/>
              </a:ext>
            </a:extLst>
          </p:cNvPr>
          <p:cNvSpPr txBox="1"/>
          <p:nvPr/>
        </p:nvSpPr>
        <p:spPr>
          <a:xfrm>
            <a:off x="816429" y="90139"/>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Universities in Nigeria: Growth and Challenges (</a:t>
            </a:r>
            <a:r>
              <a:rPr lang="en-US" sz="3200" b="1" dirty="0">
                <a:solidFill>
                  <a:schemeClr val="tx2">
                    <a:lumMod val="75000"/>
                    <a:lumOff val="25000"/>
                  </a:schemeClr>
                </a:solidFill>
              </a:rPr>
              <a:t>VI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38578536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0CDA2-BEA9-A571-35EB-F191CB31F38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24C65B0-9E8D-C505-E040-CD203D9EA1F8}"/>
              </a:ext>
            </a:extLst>
          </p:cNvPr>
          <p:cNvSpPr txBox="1">
            <a:spLocks noGrp="1"/>
          </p:cNvSpPr>
          <p:nvPr>
            <p:ph type="ctrTitle"/>
          </p:nvPr>
        </p:nvSpPr>
        <p:spPr>
          <a:xfrm>
            <a:off x="816429" y="1211514"/>
            <a:ext cx="10559142" cy="50804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Things took a turn for the worse as oil prices tumbled in the mid -1980s and </a:t>
            </a:r>
            <a:r>
              <a:rPr lang="en-US" sz="2400" dirty="0"/>
              <a:t>	</a:t>
            </a:r>
            <a:r>
              <a:rPr lang="en-NG" sz="2400" dirty="0"/>
              <a:t>Nigeria was forced to re-order its economy and adopt austerity measures to </a:t>
            </a:r>
            <a:r>
              <a:rPr lang="en-US" sz="2400" dirty="0"/>
              <a:t>	</a:t>
            </a:r>
            <a:r>
              <a:rPr lang="en-NG" sz="2400" dirty="0"/>
              <a:t>keep afloat. From the mid 1980s onwards, the Nigerian University System </a:t>
            </a:r>
            <a:r>
              <a:rPr lang="en-US" sz="2400" dirty="0"/>
              <a:t>	</a:t>
            </a:r>
            <a:r>
              <a:rPr lang="en-NG" sz="2400" dirty="0"/>
              <a:t>was on a free-fall: funding became grossly inadequate and decay </a:t>
            </a:r>
            <a:r>
              <a:rPr lang="en-US" sz="2400" dirty="0"/>
              <a:t>	</a:t>
            </a:r>
            <a:r>
              <a:rPr lang="en-NG" sz="2400" dirty="0"/>
              <a:t>increasingly set in everywhere; libraries, laboratories, classrooms and </a:t>
            </a:r>
            <a:r>
              <a:rPr lang="en-US" sz="2400" dirty="0"/>
              <a:t>	</a:t>
            </a:r>
            <a:r>
              <a:rPr lang="en-NG" sz="2400" dirty="0"/>
              <a:t>critical infrastructure could not be maintained or renewed.</a:t>
            </a:r>
            <a:br>
              <a:rPr lang="en-US" sz="2400" dirty="0"/>
            </a:br>
            <a:br>
              <a:rPr lang="en-NG" sz="2400" dirty="0"/>
            </a:br>
            <a:r>
              <a:rPr lang="en-NG" sz="2400" dirty="0"/>
              <a:t>*</a:t>
            </a:r>
            <a:r>
              <a:rPr lang="en-US" sz="2400" dirty="0"/>
              <a:t>	</a:t>
            </a:r>
            <a:r>
              <a:rPr lang="en-NG" sz="2400" dirty="0"/>
              <a:t>Perhaps, more damaging was the fact that the incomes of university </a:t>
            </a:r>
            <a:r>
              <a:rPr lang="en-US" sz="2400" dirty="0"/>
              <a:t>	</a:t>
            </a:r>
            <a:r>
              <a:rPr lang="en-NG" sz="2400" dirty="0"/>
              <a:t>teachers were not, significantly, reviewed during this period to cope with the </a:t>
            </a:r>
            <a:r>
              <a:rPr lang="en-US" sz="2400" dirty="0"/>
              <a:t>	</a:t>
            </a:r>
            <a:r>
              <a:rPr lang="en-NG" sz="2400" dirty="0"/>
              <a:t>assault of inflation. The result was that most of our Universities became </a:t>
            </a:r>
            <a:r>
              <a:rPr lang="en-US" sz="2400" dirty="0"/>
              <a:t>	</a:t>
            </a:r>
            <a:r>
              <a:rPr lang="en-NG" sz="2400" dirty="0"/>
              <a:t>theatres of corporate and individual poverty. Lecturers left in droves to seek </a:t>
            </a:r>
            <a:r>
              <a:rPr lang="en-US" sz="2400" dirty="0"/>
              <a:t>	</a:t>
            </a:r>
            <a:r>
              <a:rPr lang="en-NG" sz="2400" dirty="0"/>
              <a:t>economic solace elsewhere such as the United States, the United Kingdom, </a:t>
            </a:r>
            <a:r>
              <a:rPr lang="en-US" sz="2400" dirty="0"/>
              <a:t>	</a:t>
            </a:r>
            <a:r>
              <a:rPr lang="en-NG" sz="2400" dirty="0"/>
              <a:t>South Africa, the Middle East, and even Ghana. It was a period in which the </a:t>
            </a:r>
            <a:r>
              <a:rPr lang="en-US" sz="2400" dirty="0"/>
              <a:t>	</a:t>
            </a:r>
            <a:r>
              <a:rPr lang="en-NG" sz="2400" dirty="0"/>
              <a:t>slogan, "my take-home pay cannot take me home ", was to be found on the </a:t>
            </a:r>
            <a:r>
              <a:rPr lang="en-US" sz="2400" dirty="0"/>
              <a:t>	</a:t>
            </a:r>
            <a:r>
              <a:rPr lang="en-NG" sz="2400" dirty="0"/>
              <a:t>doors of many lecturers across the country.</a:t>
            </a:r>
          </a:p>
        </p:txBody>
      </p:sp>
      <p:sp>
        <p:nvSpPr>
          <p:cNvPr id="2" name="TextBox 1">
            <a:extLst>
              <a:ext uri="{FF2B5EF4-FFF2-40B4-BE49-F238E27FC236}">
                <a16:creationId xmlns:a16="http://schemas.microsoft.com/office/drawing/2014/main" id="{7E7FE6D5-9811-1360-D6CE-7DF8D1D388D1}"/>
              </a:ext>
            </a:extLst>
          </p:cNvPr>
          <p:cNvSpPr txBox="1"/>
          <p:nvPr/>
        </p:nvSpPr>
        <p:spPr>
          <a:xfrm>
            <a:off x="816429" y="90139"/>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Universities in Nigeria: Growth and Challenges (</a:t>
            </a:r>
            <a:r>
              <a:rPr lang="en-US" sz="3200" b="1" dirty="0">
                <a:solidFill>
                  <a:schemeClr val="tx2">
                    <a:lumMod val="75000"/>
                    <a:lumOff val="25000"/>
                  </a:schemeClr>
                </a:solidFill>
              </a:rPr>
              <a:t>VII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41572420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E88BC-ACC8-3D8C-2689-278535AA16F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8152A54-4D8B-F18C-5610-CD23CE87D3BE}"/>
              </a:ext>
            </a:extLst>
          </p:cNvPr>
          <p:cNvSpPr txBox="1">
            <a:spLocks noGrp="1"/>
          </p:cNvSpPr>
          <p:nvPr>
            <p:ph type="ctrTitle"/>
          </p:nvPr>
        </p:nvSpPr>
        <p:spPr>
          <a:xfrm>
            <a:off x="816429" y="862402"/>
            <a:ext cx="10559142" cy="574522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The Academic Staff Union of Universities (ASUU) made spirited attempts to </a:t>
            </a:r>
            <a:r>
              <a:rPr lang="en-US" sz="2400" dirty="0"/>
              <a:t>	</a:t>
            </a:r>
            <a:r>
              <a:rPr lang="en-NG" sz="2400" dirty="0"/>
              <a:t>draw the attention of successive Military Governments to the plight of the </a:t>
            </a:r>
            <a:r>
              <a:rPr lang="en-US" sz="2400" dirty="0"/>
              <a:t>	</a:t>
            </a:r>
            <a:r>
              <a:rPr lang="en-NG" sz="2400" dirty="0"/>
              <a:t>Universities, but they were implacable, often interpreting the agitations for </a:t>
            </a:r>
            <a:r>
              <a:rPr lang="en-US" sz="2400" dirty="0"/>
              <a:t>	</a:t>
            </a:r>
            <a:r>
              <a:rPr lang="en-NG" sz="2400" dirty="0"/>
              <a:t>improved conditions as acts of subversion and, therefore, a threat to </a:t>
            </a:r>
            <a:r>
              <a:rPr lang="en-US" sz="2400" dirty="0"/>
              <a:t>	</a:t>
            </a:r>
            <a:r>
              <a:rPr lang="en-NG" sz="2400" dirty="0"/>
              <a:t>national interest. It was a period in which ASUU (or its predecessor) was, </a:t>
            </a:r>
            <a:r>
              <a:rPr lang="en-US" sz="2400" dirty="0"/>
              <a:t>	</a:t>
            </a:r>
            <a:r>
              <a:rPr lang="en-NG" sz="2400" dirty="0"/>
              <a:t>routinely, banned and unbanned.</a:t>
            </a:r>
            <a:br>
              <a:rPr lang="en-US" sz="2400" dirty="0"/>
            </a:br>
            <a:br>
              <a:rPr lang="en-NG" sz="2400" dirty="0"/>
            </a:br>
            <a:r>
              <a:rPr lang="en-NG" sz="2400" dirty="0"/>
              <a:t>*</a:t>
            </a:r>
            <a:r>
              <a:rPr lang="en-US" sz="2400" dirty="0"/>
              <a:t>	</a:t>
            </a:r>
            <a:r>
              <a:rPr lang="en-NG" sz="2400" dirty="0"/>
              <a:t>With the return to democratic rule in 1999, ASUU has had greater latitude in </a:t>
            </a:r>
            <a:r>
              <a:rPr lang="en-US" sz="2400" dirty="0"/>
              <a:t>	</a:t>
            </a:r>
            <a:r>
              <a:rPr lang="en-NG" sz="2400" dirty="0"/>
              <a:t>using its labour powers to draw attention to the plight of our Universities.</a:t>
            </a:r>
            <a:br>
              <a:rPr lang="en-US" sz="2400" dirty="0"/>
            </a:br>
            <a:br>
              <a:rPr lang="en-NG" sz="2400" dirty="0"/>
            </a:br>
            <a:r>
              <a:rPr lang="en-NG" sz="2400" dirty="0"/>
              <a:t>*</a:t>
            </a:r>
            <a:r>
              <a:rPr lang="en-US" sz="2400" dirty="0"/>
              <a:t>	</a:t>
            </a:r>
            <a:r>
              <a:rPr lang="en-NG" sz="2400" dirty="0"/>
              <a:t>In the last twenty years, salaries have been adjusted, conditions of service </a:t>
            </a:r>
            <a:r>
              <a:rPr lang="en-US" sz="2400" dirty="0"/>
              <a:t>	</a:t>
            </a:r>
            <a:r>
              <a:rPr lang="en-NG" sz="2400" dirty="0"/>
              <a:t>reviewed (e.g. the retiring age for professors) and funding improved in </a:t>
            </a:r>
            <a:r>
              <a:rPr lang="en-US" sz="2400" dirty="0"/>
              <a:t>	</a:t>
            </a:r>
            <a:r>
              <a:rPr lang="en-NG" sz="2400" dirty="0"/>
              <a:t>figures but not in real value, so the improvements remained marginal. The </a:t>
            </a:r>
            <a:r>
              <a:rPr lang="en-US" sz="2400" dirty="0"/>
              <a:t>	</a:t>
            </a:r>
            <a:r>
              <a:rPr lang="en-NG" sz="2400" dirty="0"/>
              <a:t>situation was such that with the unplanned and uncoordinated </a:t>
            </a:r>
            <a:r>
              <a:rPr lang="en-US" sz="2400" dirty="0"/>
              <a:t>	</a:t>
            </a:r>
            <a:r>
              <a:rPr lang="en-NG" sz="2400" dirty="0"/>
              <a:t>establishment of more public Universities, increasing demands and yet </a:t>
            </a:r>
            <a:r>
              <a:rPr lang="en-US" sz="2400" dirty="0"/>
              <a:t>	</a:t>
            </a:r>
            <a:r>
              <a:rPr lang="en-NG" sz="2400" dirty="0"/>
              <a:t>grossly inadequate funding, the prospects of qualitative transformation of </a:t>
            </a:r>
            <a:r>
              <a:rPr lang="en-US" sz="2400" dirty="0"/>
              <a:t>	</a:t>
            </a:r>
            <a:r>
              <a:rPr lang="en-NG" sz="2400" dirty="0"/>
              <a:t>university education in the country were dim.</a:t>
            </a:r>
          </a:p>
        </p:txBody>
      </p:sp>
      <p:sp>
        <p:nvSpPr>
          <p:cNvPr id="2" name="TextBox 1">
            <a:extLst>
              <a:ext uri="{FF2B5EF4-FFF2-40B4-BE49-F238E27FC236}">
                <a16:creationId xmlns:a16="http://schemas.microsoft.com/office/drawing/2014/main" id="{CC9EE22D-6774-BA44-F9F6-800F965E4B39}"/>
              </a:ext>
            </a:extLst>
          </p:cNvPr>
          <p:cNvSpPr txBox="1"/>
          <p:nvPr/>
        </p:nvSpPr>
        <p:spPr>
          <a:xfrm>
            <a:off x="816429" y="90139"/>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Universities in Nigeria: Growth and Challenges (</a:t>
            </a:r>
            <a:r>
              <a:rPr lang="en-US" sz="3200" b="1" dirty="0">
                <a:solidFill>
                  <a:schemeClr val="tx2">
                    <a:lumMod val="75000"/>
                    <a:lumOff val="25000"/>
                  </a:schemeClr>
                </a:solidFill>
              </a:rPr>
              <a:t>VIII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8160983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2A08F-EF9E-EF96-2906-A0D3776A380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896B624-3714-C317-9655-51A7A67343F3}"/>
              </a:ext>
            </a:extLst>
          </p:cNvPr>
          <p:cNvSpPr txBox="1">
            <a:spLocks noGrp="1"/>
          </p:cNvSpPr>
          <p:nvPr>
            <p:ph type="ctrTitle"/>
          </p:nvPr>
        </p:nvSpPr>
        <p:spPr>
          <a:xfrm>
            <a:off x="816429" y="1208719"/>
            <a:ext cx="10559142" cy="46369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One important victim of the sorry state of the situation is staff morale. A </a:t>
            </a:r>
            <a:r>
              <a:rPr lang="en-US" sz="2400" dirty="0"/>
              <a:t>	</a:t>
            </a:r>
            <a:r>
              <a:rPr lang="en-NG" sz="2400" dirty="0"/>
              <a:t>recent press release by the Academic Staff Union of Universities (ASUU) </a:t>
            </a:r>
            <a:r>
              <a:rPr lang="en-US" sz="2400" dirty="0"/>
              <a:t>	</a:t>
            </a:r>
            <a:r>
              <a:rPr lang="en-NG" sz="2400" dirty="0"/>
              <a:t>dated August 8, 2025 and signed by its president, Professor Chris </a:t>
            </a:r>
            <a:r>
              <a:rPr lang="en-NG" sz="2400" dirty="0" err="1"/>
              <a:t>Piwuna</a:t>
            </a:r>
            <a:r>
              <a:rPr lang="en-NG" sz="2400" dirty="0"/>
              <a:t>, </a:t>
            </a:r>
            <a:r>
              <a:rPr lang="en-US" sz="2400" dirty="0"/>
              <a:t>	</a:t>
            </a:r>
            <a:r>
              <a:rPr lang="en-NG" sz="2400" dirty="0"/>
              <a:t>suggests that the conditions of university lecturers are indeed becoming </a:t>
            </a:r>
            <a:r>
              <a:rPr lang="en-US" sz="2400" dirty="0"/>
              <a:t>	</a:t>
            </a:r>
            <a:r>
              <a:rPr lang="en-NG" sz="2400" dirty="0"/>
              <a:t>quite unbearable. According to him;</a:t>
            </a:r>
            <a:br>
              <a:rPr lang="en-US" sz="2400" dirty="0"/>
            </a:br>
            <a:br>
              <a:rPr lang="en-NG" sz="2400" dirty="0"/>
            </a:br>
            <a:r>
              <a:rPr lang="en-US" sz="2400" i="1" dirty="0"/>
              <a:t>*		</a:t>
            </a:r>
            <a:r>
              <a:rPr lang="en-NG" sz="2000" i="1" dirty="0"/>
              <a:t>“reports across campuses indicate that lecturers in Nigerian public universities are, to </a:t>
            </a:r>
            <a:r>
              <a:rPr lang="en-US" sz="2000" i="1" dirty="0"/>
              <a:t>		</a:t>
            </a:r>
            <a:r>
              <a:rPr lang="en-NG" sz="2000" i="1" dirty="0"/>
              <a:t>put it mildly, not happy. They teach students on empty </a:t>
            </a:r>
            <a:r>
              <a:rPr lang="en-US" sz="2000" i="1" dirty="0"/>
              <a:t>	</a:t>
            </a:r>
            <a:r>
              <a:rPr lang="en-NG" sz="2000" i="1" dirty="0"/>
              <a:t>stomachs. They conduct </a:t>
            </a:r>
            <a:r>
              <a:rPr lang="en-US" sz="2000" i="1" dirty="0"/>
              <a:t>				</a:t>
            </a:r>
            <a:r>
              <a:rPr lang="en-NG" sz="2000" i="1" dirty="0"/>
              <a:t>research in libraries and laboratories bereft of </a:t>
            </a:r>
            <a:r>
              <a:rPr lang="en-US" sz="2000" i="1" dirty="0"/>
              <a:t>	</a:t>
            </a:r>
            <a:r>
              <a:rPr lang="en-NG" sz="2000" i="1" dirty="0"/>
              <a:t>essential electronic and physical </a:t>
            </a:r>
            <a:r>
              <a:rPr lang="en-US" sz="2000" i="1" dirty="0"/>
              <a:t>				</a:t>
            </a:r>
            <a:r>
              <a:rPr lang="en-NG" sz="2000" i="1" dirty="0"/>
              <a:t>journals, books, chemicals and reagents. They engage with communities and agencies </a:t>
            </a:r>
            <a:r>
              <a:rPr lang="en-US" sz="2000" i="1" dirty="0"/>
              <a:t>		</a:t>
            </a:r>
            <a:r>
              <a:rPr lang="en-NG" sz="2000" i="1" dirty="0"/>
              <a:t>in rickety cars while encumbered by utility bills, children’s </a:t>
            </a:r>
            <a:r>
              <a:rPr lang="en-US" sz="2000" i="1" dirty="0"/>
              <a:t>	</a:t>
            </a:r>
            <a:r>
              <a:rPr lang="en-NG" sz="2000" i="1" dirty="0"/>
              <a:t>fees, house rents, family </a:t>
            </a:r>
            <a:r>
              <a:rPr lang="en-US" sz="2000" i="1" dirty="0"/>
              <a:t>			</a:t>
            </a:r>
            <a:r>
              <a:rPr lang="en-NG" sz="2000" i="1" dirty="0"/>
              <a:t>upkeep and a legion of other unmet responsibilities. Yet elite Nigerians are quick to </a:t>
            </a:r>
            <a:r>
              <a:rPr lang="en-US" sz="2000" i="1" dirty="0"/>
              <a:t>			</a:t>
            </a:r>
            <a:r>
              <a:rPr lang="en-NG" sz="2000" i="1" dirty="0"/>
              <a:t>blame the universities for “producing unemployable graduates” and for their failure to </a:t>
            </a:r>
            <a:r>
              <a:rPr lang="en-US" sz="2000" i="1" dirty="0"/>
              <a:t>		</a:t>
            </a:r>
            <a:r>
              <a:rPr lang="en-NG" sz="2000" i="1" dirty="0"/>
              <a:t>initiate innovative research for addressing the country’s problems. Our members feel </a:t>
            </a:r>
            <a:r>
              <a:rPr lang="en-US" sz="2000" i="1" dirty="0"/>
              <a:t>		</a:t>
            </a:r>
            <a:r>
              <a:rPr lang="en-NG" sz="2000" i="1" dirty="0"/>
              <a:t>forgotten, shamed and demoralized by past and present governments”.</a:t>
            </a:r>
            <a:endParaRPr lang="en-NG" sz="2400" dirty="0"/>
          </a:p>
        </p:txBody>
      </p:sp>
      <p:sp>
        <p:nvSpPr>
          <p:cNvPr id="2" name="TextBox 1">
            <a:extLst>
              <a:ext uri="{FF2B5EF4-FFF2-40B4-BE49-F238E27FC236}">
                <a16:creationId xmlns:a16="http://schemas.microsoft.com/office/drawing/2014/main" id="{5BCE48CB-0F5B-D083-4009-9AE0C823C62F}"/>
              </a:ext>
            </a:extLst>
          </p:cNvPr>
          <p:cNvSpPr txBox="1"/>
          <p:nvPr/>
        </p:nvSpPr>
        <p:spPr>
          <a:xfrm>
            <a:off x="816429" y="90139"/>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Universities in Nigeria: Growth and Challenges (</a:t>
            </a:r>
            <a:r>
              <a:rPr lang="en-US" sz="3200" b="1" dirty="0">
                <a:solidFill>
                  <a:schemeClr val="tx2">
                    <a:lumMod val="75000"/>
                    <a:lumOff val="25000"/>
                  </a:schemeClr>
                </a:solidFill>
              </a:rPr>
              <a:t>IX</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29318702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233D6-5D72-9192-7B93-80ABDD96D92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2E8766F-6791-CC95-F2DC-775CC726BBFF}"/>
              </a:ext>
            </a:extLst>
          </p:cNvPr>
          <p:cNvSpPr txBox="1">
            <a:spLocks noGrp="1"/>
          </p:cNvSpPr>
          <p:nvPr>
            <p:ph type="ctrTitle"/>
          </p:nvPr>
        </p:nvSpPr>
        <p:spPr>
          <a:xfrm>
            <a:off x="816429" y="971260"/>
            <a:ext cx="10559142" cy="574522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400" dirty="0"/>
              <a:t>*</a:t>
            </a:r>
            <a:r>
              <a:rPr lang="en-US" sz="2400" dirty="0"/>
              <a:t>	</a:t>
            </a:r>
            <a:r>
              <a:rPr lang="en-NG" sz="2400" dirty="0"/>
              <a:t>As it has been made clear in section four of this paper, the emergence of </a:t>
            </a:r>
            <a:r>
              <a:rPr lang="en-US" sz="2400" dirty="0"/>
              <a:t>	</a:t>
            </a:r>
            <a:r>
              <a:rPr lang="en-NG" sz="2400" dirty="0"/>
              <a:t>public universities in Nigeria was not a historical accident. It was the </a:t>
            </a:r>
            <a:r>
              <a:rPr lang="en-US" sz="2400" dirty="0"/>
              <a:t>	</a:t>
            </a:r>
            <a:r>
              <a:rPr lang="en-NG" sz="2400" dirty="0"/>
              <a:t>outcome of a deliberate national vision, one that saw higher education as a </a:t>
            </a:r>
            <a:r>
              <a:rPr lang="en-US" sz="2400" dirty="0"/>
              <a:t>	</a:t>
            </a:r>
            <a:r>
              <a:rPr lang="en-NG" sz="2400" dirty="0"/>
              <a:t>strategic instrument for nation-building, social mobility, and self-reliant </a:t>
            </a:r>
            <a:r>
              <a:rPr lang="en-US" sz="2400" dirty="0"/>
              <a:t>	</a:t>
            </a:r>
            <a:r>
              <a:rPr lang="en-NG" sz="2400" dirty="0"/>
              <a:t>development in the aftermath of colonialism. The idea was simple yet </a:t>
            </a:r>
            <a:r>
              <a:rPr lang="en-US" sz="2400" dirty="0"/>
              <a:t>	</a:t>
            </a:r>
            <a:r>
              <a:rPr lang="en-NG" sz="2400" dirty="0"/>
              <a:t>profound: education, particularly university education, would be the engine </a:t>
            </a:r>
            <a:r>
              <a:rPr lang="en-US" sz="2400" dirty="0"/>
              <a:t>	</a:t>
            </a:r>
            <a:r>
              <a:rPr lang="en-NG" sz="2400" dirty="0"/>
              <a:t>of national transformation.</a:t>
            </a:r>
            <a:br>
              <a:rPr lang="en-US" sz="2400" dirty="0"/>
            </a:br>
            <a:br>
              <a:rPr lang="en-NG" sz="2400" dirty="0"/>
            </a:br>
            <a:r>
              <a:rPr lang="en-NG" sz="2400" dirty="0"/>
              <a:t>*</a:t>
            </a:r>
            <a:r>
              <a:rPr lang="en-US" sz="2400" dirty="0"/>
              <a:t>	</a:t>
            </a:r>
            <a:r>
              <a:rPr lang="en-NG" sz="2400" dirty="0"/>
              <a:t>As explained earlier, the foundations of this vision were firmly laid by the </a:t>
            </a:r>
            <a:r>
              <a:rPr lang="en-US" sz="2400" dirty="0"/>
              <a:t>	</a:t>
            </a:r>
            <a:r>
              <a:rPr lang="en-NG" sz="2400" dirty="0"/>
              <a:t>Ashby Commission on Post-School Certificate and Higher Education in </a:t>
            </a:r>
            <a:r>
              <a:rPr lang="en-US" sz="2400" dirty="0"/>
              <a:t>	</a:t>
            </a:r>
            <a:r>
              <a:rPr lang="en-NG" sz="2400" dirty="0"/>
              <a:t>Nigeria (1959 –1960). The Commission was tasked with assessing Nigeria’s </a:t>
            </a:r>
            <a:r>
              <a:rPr lang="en-US" sz="2400" dirty="0"/>
              <a:t>	</a:t>
            </a:r>
            <a:r>
              <a:rPr lang="en-NG" sz="2400" dirty="0"/>
              <a:t>higher education needs on the eve of independence. It recommended the </a:t>
            </a:r>
            <a:r>
              <a:rPr lang="en-US" sz="2400" dirty="0"/>
              <a:t>	</a:t>
            </a:r>
            <a:r>
              <a:rPr lang="en-NG" sz="2400" dirty="0"/>
              <a:t>rapid expansion of university education to meet the anticipated demands of </a:t>
            </a:r>
            <a:r>
              <a:rPr lang="en-US" sz="2400" dirty="0"/>
              <a:t>	</a:t>
            </a:r>
            <a:r>
              <a:rPr lang="en-NG" sz="2400" dirty="0"/>
              <a:t>a newly sovereign state. The report noted that Nigeria required not only </a:t>
            </a:r>
            <a:r>
              <a:rPr lang="en-US" sz="2400" dirty="0"/>
              <a:t>	</a:t>
            </a:r>
            <a:r>
              <a:rPr lang="en-NG" sz="2400" dirty="0"/>
              <a:t>doctors, engineers, and lawyers, but also teachers, administrators, and </a:t>
            </a:r>
            <a:r>
              <a:rPr lang="en-US" sz="2400" dirty="0"/>
              <a:t>	</a:t>
            </a:r>
            <a:r>
              <a:rPr lang="en-NG" sz="2400" dirty="0"/>
              <a:t>thinkers who would shape the identity and destiny of the emerging republic </a:t>
            </a:r>
            <a:r>
              <a:rPr lang="en-US" sz="2400" dirty="0"/>
              <a:t>	</a:t>
            </a:r>
            <a:r>
              <a:rPr lang="en-NG" sz="2400" dirty="0"/>
              <a:t>(Ashby, 1960).</a:t>
            </a:r>
          </a:p>
        </p:txBody>
      </p:sp>
      <p:sp>
        <p:nvSpPr>
          <p:cNvPr id="2" name="TextBox 1">
            <a:extLst>
              <a:ext uri="{FF2B5EF4-FFF2-40B4-BE49-F238E27FC236}">
                <a16:creationId xmlns:a16="http://schemas.microsoft.com/office/drawing/2014/main" id="{91E536F4-3ADC-44C0-8BD2-556E2DD9A6AD}"/>
              </a:ext>
            </a:extLst>
          </p:cNvPr>
          <p:cNvSpPr txBox="1"/>
          <p:nvPr/>
        </p:nvSpPr>
        <p:spPr>
          <a:xfrm>
            <a:off x="816429" y="250371"/>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The Historical Mandate of Nigerian Public Universities</a:t>
            </a:r>
            <a:r>
              <a:rPr lang="en-US" sz="3200" b="1" dirty="0">
                <a:solidFill>
                  <a:schemeClr val="tx2">
                    <a:lumMod val="75000"/>
                    <a:lumOff val="25000"/>
                  </a:schemeClr>
                </a:solidFill>
              </a:rPr>
              <a:t> (I)</a:t>
            </a:r>
            <a:endParaRPr lang="en-NG" sz="3200" b="1" dirty="0">
              <a:solidFill>
                <a:schemeClr val="tx2">
                  <a:lumMod val="75000"/>
                  <a:lumOff val="25000"/>
                </a:schemeClr>
              </a:solidFill>
            </a:endParaRPr>
          </a:p>
        </p:txBody>
      </p:sp>
    </p:spTree>
    <p:extLst>
      <p:ext uri="{BB962C8B-B14F-4D97-AF65-F5344CB8AC3E}">
        <p14:creationId xmlns:p14="http://schemas.microsoft.com/office/powerpoint/2010/main" val="24626228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F19F6-551C-071F-3B29-0F39585170D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67BA48A-E33A-8454-D665-D50B0A8501D7}"/>
              </a:ext>
            </a:extLst>
          </p:cNvPr>
          <p:cNvSpPr txBox="1">
            <a:spLocks noGrp="1"/>
          </p:cNvSpPr>
          <p:nvPr>
            <p:ph type="ctrTitle"/>
          </p:nvPr>
        </p:nvSpPr>
        <p:spPr>
          <a:xfrm>
            <a:off x="816429" y="805317"/>
            <a:ext cx="10559142" cy="591117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100" dirty="0"/>
              <a:t>*	</a:t>
            </a:r>
            <a:r>
              <a:rPr lang="en-NG" sz="2100" dirty="0"/>
              <a:t>As a result of the Ashby recommendations, new universities were established in the </a:t>
            </a:r>
            <a:r>
              <a:rPr lang="en-US" sz="2100" dirty="0"/>
              <a:t>	</a:t>
            </a:r>
            <a:r>
              <a:rPr lang="en-NG" sz="2100" dirty="0"/>
              <a:t>First Republic era: the so-called first-generation universities-Ibadan, Nsukka, Lagos, </a:t>
            </a:r>
            <a:r>
              <a:rPr lang="en-US" sz="2100" dirty="0"/>
              <a:t>	</a:t>
            </a:r>
            <a:r>
              <a:rPr lang="en-NG" sz="2100" dirty="0"/>
              <a:t>Ife, Ahmadu Bello University, and later, Benin. They were deliberately </a:t>
            </a:r>
            <a:r>
              <a:rPr lang="en-NG" sz="2100" dirty="0" err="1"/>
              <a:t>modeled</a:t>
            </a:r>
            <a:r>
              <a:rPr lang="en-NG" sz="2100" dirty="0"/>
              <a:t> on the </a:t>
            </a:r>
            <a:r>
              <a:rPr lang="en-US" sz="2100" dirty="0"/>
              <a:t>	</a:t>
            </a:r>
            <a:r>
              <a:rPr lang="en-NG" sz="2100" dirty="0"/>
              <a:t>classical university ideal, combining teaching and research, and nurturing citizens who </a:t>
            </a:r>
            <a:r>
              <a:rPr lang="en-US" sz="2100" dirty="0"/>
              <a:t>	</a:t>
            </a:r>
            <a:r>
              <a:rPr lang="en-NG" sz="2100" dirty="0"/>
              <a:t>could reason, lead, and serve. These institutions were funded, staffed, and structured </a:t>
            </a:r>
            <a:r>
              <a:rPr lang="en-US" sz="2100" dirty="0"/>
              <a:t>	</a:t>
            </a:r>
            <a:r>
              <a:rPr lang="en-NG" sz="2100" dirty="0"/>
              <a:t>with the clear aim of becoming </a:t>
            </a:r>
            <a:r>
              <a:rPr lang="en-NG" sz="2100" dirty="0" err="1"/>
              <a:t>centers</a:t>
            </a:r>
            <a:r>
              <a:rPr lang="en-NG" sz="2100" dirty="0"/>
              <a:t> of excellence and custodians of national </a:t>
            </a:r>
            <a:r>
              <a:rPr lang="en-US" sz="2100" dirty="0"/>
              <a:t>	</a:t>
            </a:r>
            <a:r>
              <a:rPr lang="en-NG" sz="2100" dirty="0"/>
              <a:t>development.</a:t>
            </a:r>
            <a:br>
              <a:rPr lang="en-US" sz="2100" dirty="0"/>
            </a:br>
            <a:br>
              <a:rPr lang="en-NG" sz="2100" dirty="0"/>
            </a:br>
            <a:r>
              <a:rPr lang="en-NG" sz="2100" dirty="0"/>
              <a:t>*</a:t>
            </a:r>
            <a:r>
              <a:rPr lang="en-US" sz="2100" dirty="0"/>
              <a:t>	</a:t>
            </a:r>
            <a:r>
              <a:rPr lang="en-NG" sz="2100" dirty="0"/>
              <a:t>With the post-Civil War oil boom and the push for regional equity, more universities </a:t>
            </a:r>
            <a:r>
              <a:rPr lang="en-US" sz="2100" dirty="0"/>
              <a:t>	</a:t>
            </a:r>
            <a:r>
              <a:rPr lang="en-NG" sz="2100" dirty="0"/>
              <a:t>followed including the seven sisters established between 1975 and 1977. These </a:t>
            </a:r>
            <a:r>
              <a:rPr lang="en-US" sz="2100" dirty="0"/>
              <a:t>	</a:t>
            </a:r>
            <a:r>
              <a:rPr lang="en-NG" sz="2100" dirty="0"/>
              <a:t>institutions inherited not only a mission, but also a moment. They were to help </a:t>
            </a:r>
            <a:r>
              <a:rPr lang="en-US" sz="2100" dirty="0"/>
              <a:t>	</a:t>
            </a:r>
            <a:r>
              <a:rPr lang="en-NG" sz="2100" dirty="0"/>
              <a:t>consolidate national unity, bridge regional gaps, and expand access to knowledge for </a:t>
            </a:r>
            <a:r>
              <a:rPr lang="en-US" sz="2100" dirty="0"/>
              <a:t>	</a:t>
            </a:r>
            <a:r>
              <a:rPr lang="en-NG" sz="2100" dirty="0"/>
              <a:t>development. UDUS, in particular, was established in 1975 as part of a bold national </a:t>
            </a:r>
            <a:r>
              <a:rPr lang="en-US" sz="2100" dirty="0"/>
              <a:t>	</a:t>
            </a:r>
            <a:r>
              <a:rPr lang="en-NG" sz="2100" dirty="0"/>
              <a:t>agenda to democratize access to university education across Nigeria’s diverse regions.</a:t>
            </a:r>
            <a:br>
              <a:rPr lang="en-US" sz="2100" dirty="0"/>
            </a:br>
            <a:br>
              <a:rPr lang="en-NG" sz="2100" dirty="0"/>
            </a:br>
            <a:r>
              <a:rPr lang="en-NG" sz="2100" dirty="0"/>
              <a:t>*</a:t>
            </a:r>
            <a:r>
              <a:rPr lang="en-US" sz="2100" dirty="0"/>
              <a:t>	</a:t>
            </a:r>
            <a:r>
              <a:rPr lang="en-NG" sz="2100" dirty="0"/>
              <a:t>Thus, from the very beginning, the public university was conceived as a moral and </a:t>
            </a:r>
            <a:r>
              <a:rPr lang="en-US" sz="2100" dirty="0"/>
              <a:t>	</a:t>
            </a:r>
            <a:r>
              <a:rPr lang="en-NG" sz="2100" dirty="0"/>
              <a:t>developmental project, a place where excellence would serve equity, and where </a:t>
            </a:r>
            <a:r>
              <a:rPr lang="en-US" sz="2100" dirty="0"/>
              <a:t>	</a:t>
            </a:r>
            <a:r>
              <a:rPr lang="en-NG" sz="2100" dirty="0"/>
              <a:t>knowledge would nurture a responsible citizenry. This is the promise from which we </a:t>
            </a:r>
            <a:r>
              <a:rPr lang="en-US" sz="2100" dirty="0"/>
              <a:t>	</a:t>
            </a:r>
            <a:r>
              <a:rPr lang="en-NG" sz="2100" dirty="0"/>
              <a:t>draw hope, and the benchmark against which we must measure our present </a:t>
            </a:r>
            <a:r>
              <a:rPr lang="en-US" sz="2100" dirty="0"/>
              <a:t>	</a:t>
            </a:r>
            <a:r>
              <a:rPr lang="en-NG" sz="2100" dirty="0"/>
              <a:t>performance.</a:t>
            </a:r>
          </a:p>
        </p:txBody>
      </p:sp>
      <p:sp>
        <p:nvSpPr>
          <p:cNvPr id="2" name="TextBox 1">
            <a:extLst>
              <a:ext uri="{FF2B5EF4-FFF2-40B4-BE49-F238E27FC236}">
                <a16:creationId xmlns:a16="http://schemas.microsoft.com/office/drawing/2014/main" id="{943B649A-B566-E922-04F1-0AA547813867}"/>
              </a:ext>
            </a:extLst>
          </p:cNvPr>
          <p:cNvSpPr txBox="1"/>
          <p:nvPr/>
        </p:nvSpPr>
        <p:spPr>
          <a:xfrm>
            <a:off x="544286" y="250371"/>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The Historical Mandate of Nigerian Public Universities</a:t>
            </a:r>
            <a:r>
              <a:rPr lang="en-US" sz="3200" b="1" dirty="0">
                <a:solidFill>
                  <a:schemeClr val="tx2">
                    <a:lumMod val="75000"/>
                    <a:lumOff val="25000"/>
                  </a:schemeClr>
                </a:solidFill>
              </a:rPr>
              <a:t> (II)</a:t>
            </a:r>
            <a:endParaRPr lang="en-NG" sz="3200" b="1" dirty="0">
              <a:solidFill>
                <a:schemeClr val="tx2">
                  <a:lumMod val="75000"/>
                  <a:lumOff val="25000"/>
                </a:schemeClr>
              </a:solidFill>
            </a:endParaRPr>
          </a:p>
        </p:txBody>
      </p:sp>
    </p:spTree>
    <p:extLst>
      <p:ext uri="{BB962C8B-B14F-4D97-AF65-F5344CB8AC3E}">
        <p14:creationId xmlns:p14="http://schemas.microsoft.com/office/powerpoint/2010/main" val="3186071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FF975-EDB2-F2D9-FEC7-6570D08794A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B79A994-8338-14B4-A50F-558BF88AD7C6}"/>
              </a:ext>
            </a:extLst>
          </p:cNvPr>
          <p:cNvSpPr txBox="1">
            <a:spLocks noGrp="1"/>
          </p:cNvSpPr>
          <p:nvPr>
            <p:ph type="ctrTitle"/>
          </p:nvPr>
        </p:nvSpPr>
        <p:spPr>
          <a:xfrm>
            <a:off x="1055915" y="1387383"/>
            <a:ext cx="9764485" cy="408323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r>
              <a:rPr lang="en-US" sz="2400" dirty="0"/>
              <a:t>*	</a:t>
            </a:r>
            <a:r>
              <a:rPr lang="en-NG" sz="2400" dirty="0"/>
              <a:t>That experience, rigorous and revealing, would later prepare me for </a:t>
            </a:r>
            <a:r>
              <a:rPr lang="en-US" sz="2400" dirty="0"/>
              <a:t>	</a:t>
            </a:r>
            <a:r>
              <a:rPr lang="en-NG" sz="2400" dirty="0"/>
              <a:t>the national stage, when I was privileged to serve as the Executive </a:t>
            </a:r>
            <a:r>
              <a:rPr lang="en-US" sz="2400" dirty="0"/>
              <a:t>	</a:t>
            </a:r>
            <a:r>
              <a:rPr lang="en-NG" sz="2400" dirty="0"/>
              <a:t>Secretary of the National Universities Commission (2016–2023), a </a:t>
            </a:r>
            <a:r>
              <a:rPr lang="en-US" sz="2400" dirty="0"/>
              <a:t>	</a:t>
            </a:r>
            <a:r>
              <a:rPr lang="en-NG" sz="2400" dirty="0"/>
              <a:t>position which, probably, informed this university's Vice Chancellor’s </a:t>
            </a:r>
            <a:r>
              <a:rPr lang="en-US" sz="2400" dirty="0"/>
              <a:t>	</a:t>
            </a:r>
            <a:r>
              <a:rPr lang="en-NG" sz="2400" dirty="0"/>
              <a:t>decision to invite me to deliver today's lecture.</a:t>
            </a:r>
            <a:br>
              <a:rPr lang="en-US" sz="2400" dirty="0"/>
            </a:br>
            <a:br>
              <a:rPr lang="en-NG" sz="2400" dirty="0"/>
            </a:br>
            <a:r>
              <a:rPr lang="en-US" sz="2400" dirty="0"/>
              <a:t>*	</a:t>
            </a:r>
            <a:r>
              <a:rPr lang="en-NG" sz="2400" dirty="0"/>
              <a:t>Let me, therefore, begin by extending my deepest gratitude to </a:t>
            </a:r>
            <a:r>
              <a:rPr lang="en-US" sz="2400" dirty="0"/>
              <a:t>	</a:t>
            </a:r>
            <a:r>
              <a:rPr lang="en-NG" sz="2400" dirty="0"/>
              <a:t>Professor Bashir Garba, the current Vice Chancellor of Usmanu </a:t>
            </a:r>
            <a:r>
              <a:rPr lang="en-US" sz="2400" dirty="0"/>
              <a:t>	</a:t>
            </a:r>
            <a:r>
              <a:rPr lang="en-NG" sz="2400" dirty="0"/>
              <a:t>Danfodiyo University who not only provided me the opportunity to </a:t>
            </a:r>
            <a:r>
              <a:rPr lang="en-US" sz="2400" dirty="0"/>
              <a:t>	</a:t>
            </a:r>
            <a:r>
              <a:rPr lang="en-NG" sz="2400" dirty="0"/>
              <a:t>share my thoughts with you today but also afforded me ample time to </a:t>
            </a:r>
            <a:r>
              <a:rPr lang="en-US" sz="2400" dirty="0"/>
              <a:t>	</a:t>
            </a:r>
            <a:r>
              <a:rPr lang="en-NG" sz="2400" dirty="0"/>
              <a:t>prepare for the event.</a:t>
            </a:r>
            <a:br>
              <a:rPr lang="en-NG" sz="2400" dirty="0"/>
            </a:br>
            <a:endParaRPr lang="en-NG" sz="2400" dirty="0"/>
          </a:p>
        </p:txBody>
      </p:sp>
      <p:sp>
        <p:nvSpPr>
          <p:cNvPr id="2" name="TextBox 1">
            <a:extLst>
              <a:ext uri="{FF2B5EF4-FFF2-40B4-BE49-F238E27FC236}">
                <a16:creationId xmlns:a16="http://schemas.microsoft.com/office/drawing/2014/main" id="{353E7575-A9B1-19D1-2A4D-E26BC0FCB8B6}"/>
              </a:ext>
            </a:extLst>
          </p:cNvPr>
          <p:cNvSpPr txBox="1"/>
          <p:nvPr/>
        </p:nvSpPr>
        <p:spPr>
          <a:xfrm>
            <a:off x="1186542" y="152400"/>
            <a:ext cx="10145486" cy="584775"/>
          </a:xfrm>
          <a:prstGeom prst="rect">
            <a:avLst/>
          </a:prstGeom>
          <a:noFill/>
        </p:spPr>
        <p:txBody>
          <a:bodyPr wrap="square" rtlCol="0">
            <a:spAutoFit/>
          </a:bodyPr>
          <a:lstStyle/>
          <a:p>
            <a:pPr algn="ctr"/>
            <a:r>
              <a:rPr lang="en-NG" sz="3200" b="1" dirty="0">
                <a:solidFill>
                  <a:schemeClr val="tx2">
                    <a:lumMod val="75000"/>
                    <a:lumOff val="25000"/>
                  </a:schemeClr>
                </a:solidFill>
              </a:rPr>
              <a:t>Introduction: A Personal and Historical Perspective (I</a:t>
            </a:r>
            <a:r>
              <a:rPr lang="en-US" sz="3200" b="1" dirty="0">
                <a:solidFill>
                  <a:schemeClr val="tx2">
                    <a:lumMod val="75000"/>
                    <a:lumOff val="25000"/>
                  </a:schemeClr>
                </a:solidFill>
              </a:rPr>
              <a:t>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33764202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BD6F6-8AE6-F437-BE45-445173C244D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4A04659-FB9F-B6A2-4354-3F00A524CC3B}"/>
              </a:ext>
            </a:extLst>
          </p:cNvPr>
          <p:cNvSpPr txBox="1">
            <a:spLocks noGrp="1"/>
          </p:cNvSpPr>
          <p:nvPr>
            <p:ph type="ctrTitle"/>
          </p:nvPr>
        </p:nvSpPr>
        <p:spPr>
          <a:xfrm>
            <a:off x="783771" y="1554799"/>
            <a:ext cx="10559142" cy="47480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To fully grasp the crisis confronting Nigeria’s public universities today, we </a:t>
            </a:r>
            <a:r>
              <a:rPr lang="en-US" sz="2400" dirty="0"/>
              <a:t>	</a:t>
            </a:r>
            <a:r>
              <a:rPr lang="en-NG" sz="2400" dirty="0"/>
              <a:t>must situate it within the dissonance between what these institutions were </a:t>
            </a:r>
            <a:r>
              <a:rPr lang="en-US" sz="2400" dirty="0"/>
              <a:t>	</a:t>
            </a:r>
            <a:r>
              <a:rPr lang="en-NG" sz="2400" dirty="0"/>
              <a:t>designed to be and what they have become. This tension between </a:t>
            </a:r>
            <a:r>
              <a:rPr lang="en-US" sz="2400" dirty="0"/>
              <a:t>	</a:t>
            </a:r>
            <a:r>
              <a:rPr lang="en-NG" sz="2400" dirty="0"/>
              <a:t>foundational promise and present precipice, is not merely rhetorical; it is </a:t>
            </a:r>
            <a:r>
              <a:rPr lang="en-US" sz="2400" dirty="0"/>
              <a:t>	</a:t>
            </a:r>
            <a:r>
              <a:rPr lang="en-NG" sz="2400" dirty="0"/>
              <a:t>structural, ideological, and deeply symptomatic of broader national </a:t>
            </a:r>
            <a:r>
              <a:rPr lang="en-US" sz="2400" dirty="0"/>
              <a:t>	</a:t>
            </a:r>
            <a:r>
              <a:rPr lang="en-NG" sz="2400" dirty="0"/>
              <a:t>malaise.</a:t>
            </a:r>
            <a:br>
              <a:rPr lang="en-US" sz="2400" dirty="0"/>
            </a:br>
            <a:br>
              <a:rPr lang="en-NG" sz="2400" dirty="0"/>
            </a:br>
            <a:r>
              <a:rPr lang="en-NG" sz="2400" dirty="0"/>
              <a:t>*</a:t>
            </a:r>
            <a:r>
              <a:rPr lang="en-US" sz="2400" dirty="0"/>
              <a:t>	</a:t>
            </a:r>
            <a:r>
              <a:rPr lang="en-NG" sz="2400" dirty="0"/>
              <a:t>At their inception, public universities in Nigeria were guided by a triad of </a:t>
            </a:r>
            <a:r>
              <a:rPr lang="en-US" sz="2400" dirty="0"/>
              <a:t>	</a:t>
            </a:r>
            <a:r>
              <a:rPr lang="en-NG" sz="2400" dirty="0"/>
              <a:t>ideals: access, equity, and excellence. They were to be public goods, </a:t>
            </a:r>
            <a:r>
              <a:rPr lang="en-US" sz="2400" dirty="0"/>
              <a:t>	</a:t>
            </a:r>
            <a:r>
              <a:rPr lang="en-NG" sz="2400" dirty="0"/>
              <a:t>funded by the state, accessible to all, and insulated from the distortions of </a:t>
            </a:r>
            <a:r>
              <a:rPr lang="en-US" sz="2400" dirty="0"/>
              <a:t>	</a:t>
            </a:r>
            <a:r>
              <a:rPr lang="en-NG" sz="2400" dirty="0"/>
              <a:t>political interference. They were to produce a new Nigerian elite that would </a:t>
            </a:r>
            <a:r>
              <a:rPr lang="en-US" sz="2400" dirty="0"/>
              <a:t>	</a:t>
            </a:r>
            <a:r>
              <a:rPr lang="en-NG" sz="2400" dirty="0"/>
              <a:t>think nationally, act ethically, lead responsibly and promote national unity </a:t>
            </a:r>
            <a:r>
              <a:rPr lang="en-US" sz="2400" dirty="0"/>
              <a:t>	</a:t>
            </a:r>
            <a:r>
              <a:rPr lang="en-NG" sz="2400" dirty="0"/>
              <a:t>and cohesion. And they were to be the main drivers of a knowledge-based </a:t>
            </a:r>
            <a:r>
              <a:rPr lang="en-US" sz="2400" dirty="0"/>
              <a:t>	</a:t>
            </a:r>
            <a:r>
              <a:rPr lang="en-NG" sz="2400" dirty="0"/>
              <a:t>economy, anchoring the country’s social and industrial transformation.</a:t>
            </a:r>
          </a:p>
        </p:txBody>
      </p:sp>
      <p:sp>
        <p:nvSpPr>
          <p:cNvPr id="2" name="TextBox 1">
            <a:extLst>
              <a:ext uri="{FF2B5EF4-FFF2-40B4-BE49-F238E27FC236}">
                <a16:creationId xmlns:a16="http://schemas.microsoft.com/office/drawing/2014/main" id="{4ACB958D-70AE-9486-7020-CB05B7F6C6B9}"/>
              </a:ext>
            </a:extLst>
          </p:cNvPr>
          <p:cNvSpPr txBox="1"/>
          <p:nvPr/>
        </p:nvSpPr>
        <p:spPr>
          <a:xfrm>
            <a:off x="544286" y="250371"/>
            <a:ext cx="11038113" cy="1077218"/>
          </a:xfrm>
          <a:prstGeom prst="rect">
            <a:avLst/>
          </a:prstGeom>
          <a:noFill/>
        </p:spPr>
        <p:txBody>
          <a:bodyPr wrap="square" rtlCol="0">
            <a:spAutoFit/>
          </a:bodyPr>
          <a:lstStyle/>
          <a:p>
            <a:pPr algn="ctr"/>
            <a:r>
              <a:rPr lang="en-NG" sz="3200" b="1" dirty="0">
                <a:solidFill>
                  <a:schemeClr val="tx2">
                    <a:lumMod val="75000"/>
                    <a:lumOff val="25000"/>
                  </a:schemeClr>
                </a:solidFill>
              </a:rPr>
              <a:t>Between Promise and Precipice: Understanding the Tension (I)</a:t>
            </a:r>
          </a:p>
        </p:txBody>
      </p:sp>
    </p:spTree>
    <p:extLst>
      <p:ext uri="{BB962C8B-B14F-4D97-AF65-F5344CB8AC3E}">
        <p14:creationId xmlns:p14="http://schemas.microsoft.com/office/powerpoint/2010/main" val="21199334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373EE-EC4A-018A-A458-093A1DC8D47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B8A80CA-ABD3-BFD5-BD29-7B550EC54800}"/>
              </a:ext>
            </a:extLst>
          </p:cNvPr>
          <p:cNvSpPr txBox="1">
            <a:spLocks noGrp="1"/>
          </p:cNvSpPr>
          <p:nvPr>
            <p:ph type="ctrTitle"/>
          </p:nvPr>
        </p:nvSpPr>
        <p:spPr>
          <a:xfrm>
            <a:off x="783771" y="1333328"/>
            <a:ext cx="10559142" cy="496950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200" dirty="0"/>
              <a:t>*</a:t>
            </a:r>
            <a:r>
              <a:rPr lang="en-US" sz="2200" dirty="0"/>
              <a:t>	</a:t>
            </a:r>
            <a:r>
              <a:rPr lang="en-NG" sz="2200" dirty="0"/>
              <a:t>But over time, the reality began to diverge from the ideal. The expansion of public </a:t>
            </a:r>
            <a:r>
              <a:rPr lang="en-US" sz="2200" dirty="0"/>
              <a:t>	</a:t>
            </a:r>
            <a:r>
              <a:rPr lang="en-NG" sz="2200" dirty="0"/>
              <a:t>universities became unplanned and politically driven. Institutions were created </a:t>
            </a:r>
            <a:r>
              <a:rPr lang="en-US" sz="2200" dirty="0"/>
              <a:t>	</a:t>
            </a:r>
            <a:r>
              <a:rPr lang="en-NG" sz="2200" dirty="0"/>
              <a:t>without proper feasibility studies, adequate staffing plans, or long-term funding </a:t>
            </a:r>
            <a:r>
              <a:rPr lang="en-US" sz="2200" dirty="0"/>
              <a:t>	</a:t>
            </a:r>
            <a:r>
              <a:rPr lang="en-NG" sz="2200" dirty="0"/>
              <a:t>models. Between 1999 and 2022, over 60 federal and state universities were </a:t>
            </a:r>
            <a:r>
              <a:rPr lang="en-US" sz="2200" dirty="0"/>
              <a:t>	</a:t>
            </a:r>
            <a:r>
              <a:rPr lang="en-NG" sz="2200" dirty="0"/>
              <a:t>established, many without libraries, laboratories, or any hope of accreditation </a:t>
            </a:r>
            <a:r>
              <a:rPr lang="en-US" sz="2200" dirty="0"/>
              <a:t>	</a:t>
            </a:r>
            <a:r>
              <a:rPr lang="en-NG" sz="2200" dirty="0"/>
              <a:t>within the first few years of existence (NUC Annual Reports, 2019–2022).</a:t>
            </a:r>
            <a:br>
              <a:rPr lang="en-US" sz="2200" dirty="0"/>
            </a:br>
            <a:br>
              <a:rPr lang="en-NG" sz="2200" dirty="0"/>
            </a:br>
            <a:r>
              <a:rPr lang="en-NG" sz="2200" dirty="0"/>
              <a:t>*</a:t>
            </a:r>
            <a:r>
              <a:rPr lang="en-US" sz="2200" dirty="0"/>
              <a:t>	</a:t>
            </a:r>
            <a:r>
              <a:rPr lang="en-NG" sz="2200" dirty="0"/>
              <a:t>Furthermore, chronic underfunding has led to decaying infrastructure, disrupted </a:t>
            </a:r>
            <a:r>
              <a:rPr lang="en-US" sz="2200" dirty="0"/>
              <a:t>	</a:t>
            </a:r>
            <a:r>
              <a:rPr lang="en-NG" sz="2200" dirty="0"/>
              <a:t>academic calendars, and a flight of talent. A 2021 analysis by the National </a:t>
            </a:r>
            <a:r>
              <a:rPr lang="en-US" sz="2200" dirty="0"/>
              <a:t>	</a:t>
            </a:r>
            <a:r>
              <a:rPr lang="en-NG" sz="2200" dirty="0"/>
              <a:t>Universities Commission revealed that most public universities operate with less </a:t>
            </a:r>
            <a:r>
              <a:rPr lang="en-US" sz="2200" dirty="0"/>
              <a:t>	</a:t>
            </a:r>
            <a:r>
              <a:rPr lang="en-NG" sz="2200" dirty="0"/>
              <a:t>than 30% of their required critical personnel and infrastructure capacity to deliver </a:t>
            </a:r>
            <a:r>
              <a:rPr lang="en-US" sz="2200" dirty="0"/>
              <a:t>	</a:t>
            </a:r>
            <a:r>
              <a:rPr lang="en-NG" sz="2200" dirty="0"/>
              <a:t>effective teaching and research (NUC, 2021). The effect is compounded by </a:t>
            </a:r>
            <a:r>
              <a:rPr lang="en-US" sz="2200" dirty="0"/>
              <a:t>	</a:t>
            </a:r>
            <a:r>
              <a:rPr lang="en-NG" sz="2200" dirty="0"/>
              <a:t>industrial disharmony, particularly the perennial strikes by academic and non-</a:t>
            </a:r>
            <a:r>
              <a:rPr lang="en-US" sz="2200" dirty="0"/>
              <a:t>	</a:t>
            </a:r>
            <a:r>
              <a:rPr lang="en-NG" sz="2200" dirty="0"/>
              <a:t>academic staff unions. These strikes, while often triggered by legitimate </a:t>
            </a:r>
            <a:r>
              <a:rPr lang="en-US" sz="2200" dirty="0"/>
              <a:t>	</a:t>
            </a:r>
            <a:r>
              <a:rPr lang="en-NG" sz="2200" dirty="0"/>
              <a:t>grievances, have had cumulative effects: a reputation for instability, declining </a:t>
            </a:r>
            <a:r>
              <a:rPr lang="en-US" sz="2200" dirty="0"/>
              <a:t>	</a:t>
            </a:r>
            <a:r>
              <a:rPr lang="en-NG" sz="2200" dirty="0"/>
              <a:t>global rankings, low quality education, and a loss of public trust.</a:t>
            </a:r>
          </a:p>
        </p:txBody>
      </p:sp>
      <p:sp>
        <p:nvSpPr>
          <p:cNvPr id="2" name="TextBox 1">
            <a:extLst>
              <a:ext uri="{FF2B5EF4-FFF2-40B4-BE49-F238E27FC236}">
                <a16:creationId xmlns:a16="http://schemas.microsoft.com/office/drawing/2014/main" id="{1F266FF6-E279-7340-1A6B-909DF823F5CA}"/>
              </a:ext>
            </a:extLst>
          </p:cNvPr>
          <p:cNvSpPr txBox="1"/>
          <p:nvPr/>
        </p:nvSpPr>
        <p:spPr>
          <a:xfrm>
            <a:off x="544286" y="250371"/>
            <a:ext cx="11038113" cy="1077218"/>
          </a:xfrm>
          <a:prstGeom prst="rect">
            <a:avLst/>
          </a:prstGeom>
          <a:noFill/>
        </p:spPr>
        <p:txBody>
          <a:bodyPr wrap="square" rtlCol="0">
            <a:spAutoFit/>
          </a:bodyPr>
          <a:lstStyle/>
          <a:p>
            <a:pPr algn="ctr"/>
            <a:r>
              <a:rPr lang="en-NG" sz="3200" b="1" dirty="0">
                <a:solidFill>
                  <a:schemeClr val="tx2">
                    <a:lumMod val="75000"/>
                    <a:lumOff val="25000"/>
                  </a:schemeClr>
                </a:solidFill>
              </a:rPr>
              <a:t>Between Promise and Precipice: Understanding the Tension (I</a:t>
            </a:r>
            <a:r>
              <a:rPr lang="en-US" sz="3200" b="1" dirty="0">
                <a:solidFill>
                  <a:schemeClr val="tx2">
                    <a:lumMod val="75000"/>
                    <a:lumOff val="25000"/>
                  </a:schemeClr>
                </a:solidFill>
              </a:rPr>
              <a:t>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19765636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978DC-3237-8AF2-A6A5-2E8CC226429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5F35DE3-C3D3-C1D5-BDD7-05628421F18E}"/>
              </a:ext>
            </a:extLst>
          </p:cNvPr>
          <p:cNvSpPr txBox="1">
            <a:spLocks noGrp="1"/>
          </p:cNvSpPr>
          <p:nvPr>
            <p:ph type="ctrTitle"/>
          </p:nvPr>
        </p:nvSpPr>
        <p:spPr>
          <a:xfrm>
            <a:off x="816429" y="1327589"/>
            <a:ext cx="10559142" cy="532947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100" dirty="0"/>
              <a:t>*	</a:t>
            </a:r>
            <a:r>
              <a:rPr lang="en-NG" sz="2100" dirty="0"/>
              <a:t>Meanwhile, regulatory agencies, despite best intentions, have struggled to enforce </a:t>
            </a:r>
            <a:r>
              <a:rPr lang="en-US" sz="2100" dirty="0"/>
              <a:t>	</a:t>
            </a:r>
            <a:r>
              <a:rPr lang="en-NG" sz="2100" dirty="0"/>
              <a:t>standards amid political interference, resource constraints, and increasing cases of </a:t>
            </a:r>
            <a:r>
              <a:rPr lang="en-US" sz="2100" dirty="0"/>
              <a:t>	</a:t>
            </a:r>
            <a:r>
              <a:rPr lang="en-NG" sz="2100" dirty="0"/>
              <a:t>academic corruption. Governance mechanisms in many universities are weak, often </a:t>
            </a:r>
            <a:r>
              <a:rPr lang="en-US" sz="2100" dirty="0"/>
              <a:t>	</a:t>
            </a:r>
            <a:r>
              <a:rPr lang="en-NG" sz="2100" dirty="0"/>
              <a:t>subverted by patronage and opaque decision-making. Governing councils are </a:t>
            </a:r>
            <a:r>
              <a:rPr lang="en-US" sz="2100" dirty="0"/>
              <a:t>	</a:t>
            </a:r>
            <a:r>
              <a:rPr lang="en-NG" sz="2100" dirty="0"/>
              <a:t>weakened by the strong presence of politicians in their memberships and </a:t>
            </a:r>
            <a:r>
              <a:rPr lang="en-US" sz="2100" dirty="0"/>
              <a:t>	</a:t>
            </a:r>
            <a:r>
              <a:rPr lang="en-NG" sz="2100" dirty="0"/>
              <a:t>chairmanships. In many universities, senates and other statutory governance </a:t>
            </a:r>
            <a:r>
              <a:rPr lang="en-US" sz="2100" dirty="0"/>
              <a:t>	</a:t>
            </a:r>
            <a:r>
              <a:rPr lang="en-NG" sz="2100" dirty="0"/>
              <a:t>committees have lost their teeth and are often unable to function effectively.</a:t>
            </a:r>
            <a:br>
              <a:rPr lang="en-US" sz="2100" dirty="0"/>
            </a:br>
            <a:br>
              <a:rPr lang="en-NG" sz="2100" dirty="0"/>
            </a:br>
            <a:r>
              <a:rPr lang="en-NG" sz="2100" dirty="0"/>
              <a:t>*</a:t>
            </a:r>
            <a:r>
              <a:rPr lang="en-US" sz="2100" dirty="0"/>
              <a:t>	</a:t>
            </a:r>
            <a:r>
              <a:rPr lang="en-NG" sz="2100" dirty="0"/>
              <a:t>The autonomy promised in university laws has become theoretical rather than real, </a:t>
            </a:r>
            <a:r>
              <a:rPr lang="en-US" sz="2100" dirty="0"/>
              <a:t>	</a:t>
            </a:r>
            <a:r>
              <a:rPr lang="en-NG" sz="2100" dirty="0"/>
              <a:t>with some state governors, some major contractors and many other non-university </a:t>
            </a:r>
            <a:r>
              <a:rPr lang="en-US" sz="2100" dirty="0"/>
              <a:t>	</a:t>
            </a:r>
            <a:r>
              <a:rPr lang="en-NG" sz="2100" dirty="0"/>
              <a:t>stakeholders influencing the appointments of vice chancellors and principal officers of </a:t>
            </a:r>
            <a:r>
              <a:rPr lang="en-US" sz="2100" dirty="0"/>
              <a:t>	</a:t>
            </a:r>
            <a:r>
              <a:rPr lang="en-NG" sz="2100" dirty="0"/>
              <a:t>several public universities including many in the first and second generation </a:t>
            </a:r>
            <a:r>
              <a:rPr lang="en-US" sz="2100" dirty="0"/>
              <a:t>	</a:t>
            </a:r>
            <a:r>
              <a:rPr lang="en-NG" sz="2100" dirty="0"/>
              <a:t>categories.</a:t>
            </a:r>
            <a:br>
              <a:rPr lang="en-US" sz="2100" dirty="0"/>
            </a:br>
            <a:br>
              <a:rPr lang="en-NG" sz="2100" dirty="0"/>
            </a:br>
            <a:r>
              <a:rPr lang="en-NG" sz="2100" dirty="0"/>
              <a:t>*</a:t>
            </a:r>
            <a:r>
              <a:rPr lang="en-US" sz="2100" dirty="0"/>
              <a:t>	</a:t>
            </a:r>
            <a:r>
              <a:rPr lang="en-NG" sz="2100" dirty="0"/>
              <a:t>In short, the Nigerian public university now finds itself at a crossroads. On one hand, it </a:t>
            </a:r>
            <a:r>
              <a:rPr lang="en-US" sz="2100" dirty="0"/>
              <a:t>	</a:t>
            </a:r>
            <a:r>
              <a:rPr lang="en-NG" sz="2100" dirty="0"/>
              <a:t>remains the only realistic avenue for mass higher education in the country. On the </a:t>
            </a:r>
            <a:r>
              <a:rPr lang="en-US" sz="2100" dirty="0"/>
              <a:t>	</a:t>
            </a:r>
            <a:r>
              <a:rPr lang="en-NG" sz="2100" dirty="0"/>
              <a:t>other hand, its very legitimacy is being eroded by systemic neglect, stakeholder </a:t>
            </a:r>
            <a:r>
              <a:rPr lang="en-US" sz="2100" dirty="0"/>
              <a:t>	</a:t>
            </a:r>
            <a:r>
              <a:rPr lang="en-NG" sz="2100" dirty="0"/>
              <a:t>fatigue, political influence and a dangerous culture of normalising mediocrity.</a:t>
            </a:r>
          </a:p>
        </p:txBody>
      </p:sp>
      <p:sp>
        <p:nvSpPr>
          <p:cNvPr id="2" name="TextBox 1">
            <a:extLst>
              <a:ext uri="{FF2B5EF4-FFF2-40B4-BE49-F238E27FC236}">
                <a16:creationId xmlns:a16="http://schemas.microsoft.com/office/drawing/2014/main" id="{04FEB39D-E4F5-246F-E02E-445A2729663F}"/>
              </a:ext>
            </a:extLst>
          </p:cNvPr>
          <p:cNvSpPr txBox="1"/>
          <p:nvPr/>
        </p:nvSpPr>
        <p:spPr>
          <a:xfrm>
            <a:off x="544286" y="250371"/>
            <a:ext cx="11038113" cy="1077218"/>
          </a:xfrm>
          <a:prstGeom prst="rect">
            <a:avLst/>
          </a:prstGeom>
          <a:noFill/>
        </p:spPr>
        <p:txBody>
          <a:bodyPr wrap="square" rtlCol="0">
            <a:spAutoFit/>
          </a:bodyPr>
          <a:lstStyle/>
          <a:p>
            <a:pPr algn="ctr"/>
            <a:r>
              <a:rPr lang="en-NG" sz="3200" b="1" dirty="0">
                <a:solidFill>
                  <a:schemeClr val="tx2">
                    <a:lumMod val="75000"/>
                    <a:lumOff val="25000"/>
                  </a:schemeClr>
                </a:solidFill>
              </a:rPr>
              <a:t>Between Promise and Precipice: Understanding the Tension (I</a:t>
            </a:r>
            <a:r>
              <a:rPr lang="en-US" sz="3200" b="1" dirty="0">
                <a:solidFill>
                  <a:schemeClr val="tx2">
                    <a:lumMod val="75000"/>
                    <a:lumOff val="25000"/>
                  </a:schemeClr>
                </a:solidFill>
              </a:rPr>
              <a:t>II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981537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095FF1-49F1-F856-4960-EBE30E57676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DF48FAC-7DE2-8FE0-FE5F-78F59F1040B1}"/>
              </a:ext>
            </a:extLst>
          </p:cNvPr>
          <p:cNvSpPr txBox="1">
            <a:spLocks noGrp="1"/>
          </p:cNvSpPr>
          <p:nvPr>
            <p:ph type="ctrTitle"/>
          </p:nvPr>
        </p:nvSpPr>
        <p:spPr>
          <a:xfrm>
            <a:off x="783771" y="3065991"/>
            <a:ext cx="10559142" cy="208884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It is precisely this tension between potential and dysfunction, between </a:t>
            </a:r>
            <a:r>
              <a:rPr lang="en-US" sz="2400" dirty="0"/>
              <a:t>	</a:t>
            </a:r>
            <a:r>
              <a:rPr lang="en-NG" sz="2400" dirty="0"/>
              <a:t>legacy and liability, that the phrase “between promise and precipice” in the </a:t>
            </a:r>
            <a:r>
              <a:rPr lang="en-US" sz="2400" dirty="0"/>
              <a:t>	</a:t>
            </a:r>
            <a:r>
              <a:rPr lang="en-NG" sz="2400" dirty="0"/>
              <a:t>topic of this lecture, captures. The question, then, is no longer just whether </a:t>
            </a:r>
            <a:r>
              <a:rPr lang="en-US" sz="2400" dirty="0"/>
              <a:t>	</a:t>
            </a:r>
            <a:r>
              <a:rPr lang="en-NG" sz="2400" dirty="0"/>
              <a:t>Nigerian public universities can survive, but whether they can be reformed </a:t>
            </a:r>
            <a:r>
              <a:rPr lang="en-US" sz="2400" dirty="0"/>
              <a:t>	</a:t>
            </a:r>
            <a:r>
              <a:rPr lang="en-NG" sz="2400" dirty="0"/>
              <a:t>in time to remain relevant and continue to serve the public good, in line with </a:t>
            </a:r>
            <a:r>
              <a:rPr lang="en-US" sz="2400" dirty="0"/>
              <a:t>	</a:t>
            </a:r>
            <a:r>
              <a:rPr lang="en-NG" sz="2400" dirty="0"/>
              <a:t>international best practices.</a:t>
            </a:r>
          </a:p>
        </p:txBody>
      </p:sp>
      <p:sp>
        <p:nvSpPr>
          <p:cNvPr id="2" name="TextBox 1">
            <a:extLst>
              <a:ext uri="{FF2B5EF4-FFF2-40B4-BE49-F238E27FC236}">
                <a16:creationId xmlns:a16="http://schemas.microsoft.com/office/drawing/2014/main" id="{1C03F6F8-5F8E-E62B-25F2-46D3283CC7A9}"/>
              </a:ext>
            </a:extLst>
          </p:cNvPr>
          <p:cNvSpPr txBox="1"/>
          <p:nvPr/>
        </p:nvSpPr>
        <p:spPr>
          <a:xfrm>
            <a:off x="544286" y="250371"/>
            <a:ext cx="11038113" cy="1077218"/>
          </a:xfrm>
          <a:prstGeom prst="rect">
            <a:avLst/>
          </a:prstGeom>
          <a:noFill/>
        </p:spPr>
        <p:txBody>
          <a:bodyPr wrap="square" rtlCol="0">
            <a:spAutoFit/>
          </a:bodyPr>
          <a:lstStyle/>
          <a:p>
            <a:pPr algn="ctr"/>
            <a:r>
              <a:rPr lang="en-NG" sz="3200" b="1" dirty="0">
                <a:solidFill>
                  <a:schemeClr val="tx2">
                    <a:lumMod val="75000"/>
                    <a:lumOff val="25000"/>
                  </a:schemeClr>
                </a:solidFill>
              </a:rPr>
              <a:t>Between Promise and Precipice: Understanding the Tension (I</a:t>
            </a:r>
            <a:r>
              <a:rPr lang="en-US" sz="3200" b="1" dirty="0">
                <a:solidFill>
                  <a:schemeClr val="tx2">
                    <a:lumMod val="75000"/>
                    <a:lumOff val="25000"/>
                  </a:schemeClr>
                </a:solidFill>
              </a:rPr>
              <a:t>V</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12956939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772D7-3FB6-704C-5918-9E12E55704F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6A6EEDD-720F-871B-E87E-ED5037C50257}"/>
              </a:ext>
            </a:extLst>
          </p:cNvPr>
          <p:cNvSpPr txBox="1">
            <a:spLocks noGrp="1"/>
          </p:cNvSpPr>
          <p:nvPr>
            <p:ph type="ctrTitle"/>
          </p:nvPr>
        </p:nvSpPr>
        <p:spPr>
          <a:xfrm>
            <a:off x="914400" y="982145"/>
            <a:ext cx="10559142" cy="574522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The decline of Nigeria’s public universities is, therefore, not merely a tale of </a:t>
            </a:r>
            <a:r>
              <a:rPr lang="en-US" sz="2400" dirty="0"/>
              <a:t>	</a:t>
            </a:r>
            <a:r>
              <a:rPr lang="en-NG" sz="2400" dirty="0"/>
              <a:t>infrastructural collapse or budgetary shortfalls. More profoundly, it is the </a:t>
            </a:r>
            <a:r>
              <a:rPr lang="en-US" sz="2400" dirty="0"/>
              <a:t>	</a:t>
            </a:r>
            <a:r>
              <a:rPr lang="en-NG" sz="2400" dirty="0"/>
              <a:t>erosion of the very ideal of the university, as a place of learning, integrity, </a:t>
            </a:r>
            <a:r>
              <a:rPr lang="en-US" sz="2400" dirty="0"/>
              <a:t>	</a:t>
            </a:r>
            <a:r>
              <a:rPr lang="en-NG" sz="2400" dirty="0"/>
              <a:t>and nation-building, that poses the gravest threat. The contemporary </a:t>
            </a:r>
            <a:r>
              <a:rPr lang="en-US" sz="2400" dirty="0"/>
              <a:t>	</a:t>
            </a:r>
            <a:r>
              <a:rPr lang="en-NG" sz="2400" dirty="0"/>
              <a:t>Nigerian public university system is facing what may be called a crisis of </a:t>
            </a:r>
            <a:r>
              <a:rPr lang="en-US" sz="2400" dirty="0"/>
              <a:t>	</a:t>
            </a:r>
            <a:r>
              <a:rPr lang="en-NG" sz="2400" dirty="0"/>
              <a:t>identity. Many in the universities including some senior academics and </a:t>
            </a:r>
            <a:r>
              <a:rPr lang="en-US" sz="2400" dirty="0"/>
              <a:t>	</a:t>
            </a:r>
            <a:r>
              <a:rPr lang="en-NG" sz="2400" dirty="0"/>
              <a:t>management staff cannot define their mission or function; they are lost and </a:t>
            </a:r>
            <a:r>
              <a:rPr lang="en-US" sz="2400" dirty="0"/>
              <a:t>	</a:t>
            </a:r>
            <a:r>
              <a:rPr lang="en-NG" sz="2400" dirty="0"/>
              <a:t>are wandering in wilderness. Many have never breathed the spirit of true </a:t>
            </a:r>
            <a:r>
              <a:rPr lang="en-US" sz="2400" dirty="0"/>
              <a:t>	</a:t>
            </a:r>
            <a:r>
              <a:rPr lang="en-NG" sz="2400" dirty="0"/>
              <a:t>university culture and are therefore incapable of understanding what went </a:t>
            </a:r>
            <a:r>
              <a:rPr lang="en-US" sz="2400" dirty="0"/>
              <a:t>	</a:t>
            </a:r>
            <a:r>
              <a:rPr lang="en-NG" sz="2400" dirty="0"/>
              <a:t>wrong and what needs to be done to reclaim the institutions.</a:t>
            </a:r>
            <a:br>
              <a:rPr lang="en-US" sz="2400" dirty="0"/>
            </a:br>
            <a:br>
              <a:rPr lang="en-NG" sz="2400" dirty="0"/>
            </a:br>
            <a:r>
              <a:rPr lang="en-NG" sz="2400" dirty="0"/>
              <a:t>*</a:t>
            </a:r>
            <a:r>
              <a:rPr lang="en-US" sz="2400" dirty="0"/>
              <a:t>	</a:t>
            </a:r>
            <a:r>
              <a:rPr lang="en-NG" sz="2400" dirty="0"/>
              <a:t>Originally envisioned as intellectual sanctuaries, our universities were </a:t>
            </a:r>
            <a:r>
              <a:rPr lang="en-US" sz="2400" dirty="0"/>
              <a:t>	</a:t>
            </a:r>
            <a:r>
              <a:rPr lang="en-NG" sz="2400" dirty="0"/>
              <a:t>designed to be communities of scholars; spaces where ideas were tested, </a:t>
            </a:r>
            <a:r>
              <a:rPr lang="en-US" sz="2400" dirty="0"/>
              <a:t>	</a:t>
            </a:r>
            <a:r>
              <a:rPr lang="en-NG" sz="2400" dirty="0"/>
              <a:t>truth was pursued, and character was nurtured. Yet today, many of these </a:t>
            </a:r>
            <a:r>
              <a:rPr lang="en-US" sz="2400" dirty="0"/>
              <a:t>	</a:t>
            </a:r>
            <a:r>
              <a:rPr lang="en-NG" sz="2400" dirty="0"/>
              <a:t>institutions have become sites of survival and improvision, where both staff </a:t>
            </a:r>
            <a:r>
              <a:rPr lang="en-US" sz="2400" dirty="0"/>
              <a:t>	</a:t>
            </a:r>
            <a:r>
              <a:rPr lang="en-NG" sz="2400" dirty="0"/>
              <a:t>and students navigate a landscape of diminished expectations.</a:t>
            </a:r>
            <a:br>
              <a:rPr lang="en-NG" sz="2400" dirty="0"/>
            </a:br>
            <a:endParaRPr lang="en-NG" sz="2400" dirty="0"/>
          </a:p>
        </p:txBody>
      </p:sp>
      <p:sp>
        <p:nvSpPr>
          <p:cNvPr id="2" name="TextBox 1">
            <a:extLst>
              <a:ext uri="{FF2B5EF4-FFF2-40B4-BE49-F238E27FC236}">
                <a16:creationId xmlns:a16="http://schemas.microsoft.com/office/drawing/2014/main" id="{E0089004-FBF7-32AE-1254-9930CEB2A9E6}"/>
              </a:ext>
            </a:extLst>
          </p:cNvPr>
          <p:cNvSpPr txBox="1"/>
          <p:nvPr/>
        </p:nvSpPr>
        <p:spPr>
          <a:xfrm>
            <a:off x="544286" y="250371"/>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The Erosion of the Public University Ideal (I)</a:t>
            </a:r>
          </a:p>
        </p:txBody>
      </p:sp>
    </p:spTree>
    <p:extLst>
      <p:ext uri="{BB962C8B-B14F-4D97-AF65-F5344CB8AC3E}">
        <p14:creationId xmlns:p14="http://schemas.microsoft.com/office/powerpoint/2010/main" val="33269856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B3E58-D469-95FE-9663-BAC64225F7B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5399C7E-96FB-4F04-E830-CF93C3BBFCC3}"/>
              </a:ext>
            </a:extLst>
          </p:cNvPr>
          <p:cNvSpPr txBox="1">
            <a:spLocks noGrp="1"/>
          </p:cNvSpPr>
          <p:nvPr>
            <p:ph type="ctrTitle"/>
          </p:nvPr>
        </p:nvSpPr>
        <p:spPr>
          <a:xfrm>
            <a:off x="-1" y="1107051"/>
            <a:ext cx="11854543" cy="562032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100" dirty="0"/>
              <a:t>*	</a:t>
            </a:r>
            <a:r>
              <a:rPr lang="en-NG" sz="2100" dirty="0"/>
              <a:t>The commodification of university education where degrees are seen as mere tickets to </a:t>
            </a:r>
            <a:r>
              <a:rPr lang="en-US" sz="2100" dirty="0"/>
              <a:t>	</a:t>
            </a:r>
            <a:r>
              <a:rPr lang="en-NG" sz="2100" dirty="0"/>
              <a:t>economic </a:t>
            </a:r>
            <a:r>
              <a:rPr lang="en-US" sz="2100" dirty="0"/>
              <a:t>	</a:t>
            </a:r>
            <a:r>
              <a:rPr lang="en-NG" sz="2100" dirty="0"/>
              <a:t>opportunity, has eroded the deeper purpose of the university. In many cases, academic </a:t>
            </a:r>
            <a:r>
              <a:rPr lang="en-US" sz="2100" dirty="0"/>
              <a:t>	</a:t>
            </a:r>
            <a:r>
              <a:rPr lang="en-NG" sz="2100" dirty="0"/>
              <a:t>programs </a:t>
            </a:r>
            <a:r>
              <a:rPr lang="en-US" sz="2100" dirty="0"/>
              <a:t>	</a:t>
            </a:r>
            <a:r>
              <a:rPr lang="en-NG" sz="2100" dirty="0"/>
              <a:t>are introduced not based on need or national relevance, but on their ability to attract high </a:t>
            </a:r>
            <a:r>
              <a:rPr lang="en-US" sz="2100" dirty="0"/>
              <a:t>	</a:t>
            </a:r>
            <a:r>
              <a:rPr lang="en-NG" sz="2100" dirty="0" err="1"/>
              <a:t>enrollment</a:t>
            </a:r>
            <a:r>
              <a:rPr lang="en-NG" sz="2100" dirty="0"/>
              <a:t> and generate additional internal revenue to enable the university authorities cope </a:t>
            </a:r>
            <a:r>
              <a:rPr lang="en-US" sz="2100" dirty="0"/>
              <a:t>	</a:t>
            </a:r>
            <a:r>
              <a:rPr lang="en-NG" sz="2100" dirty="0"/>
              <a:t>with the sprawling cost of running the institution.</a:t>
            </a:r>
            <a:br>
              <a:rPr lang="en-US" sz="2100" dirty="0"/>
            </a:br>
            <a:br>
              <a:rPr lang="en-NG" sz="2100" dirty="0"/>
            </a:br>
            <a:r>
              <a:rPr lang="en-US" sz="2100" dirty="0"/>
              <a:t>*	</a:t>
            </a:r>
            <a:r>
              <a:rPr lang="en-NG" sz="2100" dirty="0"/>
              <a:t>We must bear in mind the huge cost of supporting proper teaching and research in our public </a:t>
            </a:r>
            <a:r>
              <a:rPr lang="en-US" sz="2100" dirty="0"/>
              <a:t>	</a:t>
            </a:r>
            <a:r>
              <a:rPr lang="en-NG" sz="2100" dirty="0"/>
              <a:t>universities. Such costs include the cost of providing state-of-the-arts buildings </a:t>
            </a:r>
            <a:r>
              <a:rPr lang="en-US" sz="2100" dirty="0"/>
              <a:t>	</a:t>
            </a:r>
            <a:r>
              <a:rPr lang="en-NG" sz="2100" dirty="0"/>
              <a:t>or maintaining </a:t>
            </a:r>
            <a:r>
              <a:rPr lang="en-US" sz="2100" dirty="0"/>
              <a:t>	</a:t>
            </a:r>
            <a:r>
              <a:rPr lang="en-NG" sz="2100" dirty="0"/>
              <a:t>the existing structures; the cost of providing adequate equipment and facilities for libraries and </a:t>
            </a:r>
            <a:r>
              <a:rPr lang="en-US" sz="2100" dirty="0"/>
              <a:t>	</a:t>
            </a:r>
            <a:r>
              <a:rPr lang="en-NG" sz="2100" dirty="0"/>
              <a:t>laboratories; the cost of ensuring adequate supply of electricity, water, ICT, and other critical </a:t>
            </a:r>
            <a:r>
              <a:rPr lang="en-US" sz="2100" dirty="0"/>
              <a:t>	</a:t>
            </a:r>
            <a:r>
              <a:rPr lang="en-NG" sz="2100" dirty="0"/>
              <a:t>infrastructure like roads, walkways and </a:t>
            </a:r>
            <a:r>
              <a:rPr lang="en-US" sz="2100" dirty="0"/>
              <a:t>	</a:t>
            </a:r>
            <a:r>
              <a:rPr lang="en-NG" sz="2100" dirty="0"/>
              <a:t>drainages; the cost of supporting staff and students’ </a:t>
            </a:r>
            <a:r>
              <a:rPr lang="en-US" sz="2100" dirty="0"/>
              <a:t>	</a:t>
            </a:r>
            <a:r>
              <a:rPr lang="en-NG" sz="2100" dirty="0"/>
              <a:t>participation in local, national and international seminars, conferences, and quality publications; </a:t>
            </a:r>
            <a:r>
              <a:rPr lang="en-US" sz="2100" dirty="0"/>
              <a:t>	</a:t>
            </a:r>
            <a:r>
              <a:rPr lang="en-NG" sz="2100" dirty="0"/>
              <a:t>the cost of ensuring the safety and security of all members of the university community; the cost </a:t>
            </a:r>
            <a:r>
              <a:rPr lang="en-US" sz="2100" dirty="0"/>
              <a:t>	</a:t>
            </a:r>
            <a:r>
              <a:rPr lang="en-NG" sz="2100" dirty="0"/>
              <a:t>of facilitating Council meetings, numerous oversight visits, attending regular functions at the FME, </a:t>
            </a:r>
            <a:r>
              <a:rPr lang="en-US" sz="2100" dirty="0"/>
              <a:t>	</a:t>
            </a:r>
            <a:r>
              <a:rPr lang="en-NG" sz="2100" dirty="0"/>
              <a:t>NUC, TETFund, NELFUND, the National Assembly, Office of the Head of Service of the</a:t>
            </a:r>
            <a:r>
              <a:rPr lang="en-US" sz="2100" dirty="0"/>
              <a:t> </a:t>
            </a:r>
            <a:r>
              <a:rPr lang="en-NG" sz="2100" dirty="0"/>
              <a:t>Federation, </a:t>
            </a:r>
            <a:r>
              <a:rPr lang="en-US" sz="2100" dirty="0"/>
              <a:t>	</a:t>
            </a:r>
            <a:r>
              <a:rPr lang="en-NG" sz="2100" dirty="0"/>
              <a:t>Office of the Accountant General of the Federation, Office of the Auditor General of the </a:t>
            </a:r>
            <a:r>
              <a:rPr lang="en-US" sz="2100" dirty="0"/>
              <a:t>	</a:t>
            </a:r>
            <a:r>
              <a:rPr lang="en-NG" sz="2100" dirty="0"/>
              <a:t>Federation, the Budget Office, the CVC Secretariat, as well as the rising </a:t>
            </a:r>
            <a:r>
              <a:rPr lang="en-US" sz="2100" dirty="0"/>
              <a:t>	</a:t>
            </a:r>
            <a:r>
              <a:rPr lang="en-NG" sz="2100" dirty="0"/>
              <a:t>cost of accreditation </a:t>
            </a:r>
            <a:r>
              <a:rPr lang="en-US" sz="2100" dirty="0"/>
              <a:t>	</a:t>
            </a:r>
            <a:r>
              <a:rPr lang="en-NG" sz="2100" dirty="0"/>
              <a:t>exercises by the National Universities Commission and dozens of professional bodies. This list is </a:t>
            </a:r>
            <a:r>
              <a:rPr lang="en-US" sz="2100" dirty="0"/>
              <a:t>	</a:t>
            </a:r>
            <a:r>
              <a:rPr lang="en-NG" sz="2100" dirty="0"/>
              <a:t>not exhaustive.</a:t>
            </a:r>
          </a:p>
        </p:txBody>
      </p:sp>
      <p:sp>
        <p:nvSpPr>
          <p:cNvPr id="2" name="TextBox 1">
            <a:extLst>
              <a:ext uri="{FF2B5EF4-FFF2-40B4-BE49-F238E27FC236}">
                <a16:creationId xmlns:a16="http://schemas.microsoft.com/office/drawing/2014/main" id="{BA5D14E5-D965-4089-3B03-36DD4694C8D6}"/>
              </a:ext>
            </a:extLst>
          </p:cNvPr>
          <p:cNvSpPr txBox="1"/>
          <p:nvPr/>
        </p:nvSpPr>
        <p:spPr>
          <a:xfrm>
            <a:off x="544286" y="250371"/>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The Erosion of the Public University Ideal (I</a:t>
            </a:r>
            <a:r>
              <a:rPr lang="en-US" sz="3200" b="1" dirty="0">
                <a:solidFill>
                  <a:schemeClr val="tx2">
                    <a:lumMod val="75000"/>
                    <a:lumOff val="25000"/>
                  </a:schemeClr>
                </a:solidFill>
              </a:rPr>
              <a:t>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26951162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8220A-3A90-A222-05D8-C08CF0E0393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C5C125F-D191-0537-B810-542732F89F55}"/>
              </a:ext>
            </a:extLst>
          </p:cNvPr>
          <p:cNvSpPr txBox="1">
            <a:spLocks noGrp="1"/>
          </p:cNvSpPr>
          <p:nvPr>
            <p:ph type="ctrTitle"/>
          </p:nvPr>
        </p:nvSpPr>
        <p:spPr>
          <a:xfrm>
            <a:off x="544287" y="1048228"/>
            <a:ext cx="10646228" cy="50804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400" dirty="0"/>
              <a:t>*</a:t>
            </a:r>
            <a:r>
              <a:rPr lang="en-US" sz="2400" dirty="0"/>
              <a:t>	</a:t>
            </a:r>
            <a:r>
              <a:rPr lang="en-NG" sz="2400" dirty="0"/>
              <a:t>The outcome is a system where budgeting is in a state of perpetual crisis, </a:t>
            </a:r>
            <a:r>
              <a:rPr lang="en-US" sz="2400" dirty="0"/>
              <a:t>	</a:t>
            </a:r>
            <a:r>
              <a:rPr lang="en-NG" sz="2400" dirty="0"/>
              <a:t>with little or no funds left to support genuine innovation or create a world </a:t>
            </a:r>
            <a:r>
              <a:rPr lang="en-US" sz="2400" dirty="0"/>
              <a:t>	</a:t>
            </a:r>
            <a:r>
              <a:rPr lang="en-NG" sz="2400" dirty="0"/>
              <a:t>class environment for</a:t>
            </a:r>
            <a:r>
              <a:rPr lang="en-US" sz="2400" dirty="0"/>
              <a:t> </a:t>
            </a:r>
            <a:r>
              <a:rPr lang="en-NG" sz="2400" dirty="0"/>
              <a:t>teaching, research and engagement with the wider </a:t>
            </a:r>
            <a:r>
              <a:rPr lang="en-US" sz="2400" dirty="0"/>
              <a:t>	</a:t>
            </a:r>
            <a:r>
              <a:rPr lang="en-NG" sz="2400" dirty="0"/>
              <a:t>community. This budgetary crisis also leads to working with a curriculum </a:t>
            </a:r>
            <a:r>
              <a:rPr lang="en-US" sz="2400" dirty="0"/>
              <a:t>	</a:t>
            </a:r>
            <a:r>
              <a:rPr lang="en-NG" sz="2400" dirty="0"/>
              <a:t>disconnected from society, producing </a:t>
            </a:r>
            <a:r>
              <a:rPr lang="en-US" sz="2400" dirty="0"/>
              <a:t>	</a:t>
            </a:r>
            <a:r>
              <a:rPr lang="en-NG" sz="2400" dirty="0"/>
              <a:t>graduates who are neither </a:t>
            </a:r>
            <a:r>
              <a:rPr lang="en-US" sz="2400" dirty="0"/>
              <a:t>	</a:t>
            </a:r>
            <a:r>
              <a:rPr lang="en-NG" sz="2400" dirty="0"/>
              <a:t>intellectually prepared nor ethically grounded. There</a:t>
            </a:r>
            <a:r>
              <a:rPr lang="en-US" sz="2400" dirty="0"/>
              <a:t> s</a:t>
            </a:r>
            <a:r>
              <a:rPr lang="en-NG" sz="2400" dirty="0" err="1"/>
              <a:t>eems</a:t>
            </a:r>
            <a:r>
              <a:rPr lang="en-NG" sz="2400" dirty="0"/>
              <a:t> to be a growing </a:t>
            </a:r>
            <a:r>
              <a:rPr lang="en-US" sz="2400" dirty="0"/>
              <a:t>	</a:t>
            </a:r>
            <a:r>
              <a:rPr lang="en-NG" sz="2400" dirty="0"/>
              <a:t>disconnect between what the society needs and what the universities can </a:t>
            </a:r>
            <a:r>
              <a:rPr lang="en-US" sz="2400" dirty="0"/>
              <a:t>	</a:t>
            </a:r>
            <a:r>
              <a:rPr lang="en-NG" sz="2400" dirty="0"/>
              <a:t>offer.</a:t>
            </a:r>
            <a:br>
              <a:rPr lang="en-US" sz="2400" dirty="0"/>
            </a:br>
            <a:br>
              <a:rPr lang="en-NG" sz="2400" dirty="0"/>
            </a:br>
            <a:r>
              <a:rPr lang="en-NG" sz="2400" dirty="0"/>
              <a:t>*</a:t>
            </a:r>
            <a:r>
              <a:rPr lang="en-US" sz="2400" dirty="0"/>
              <a:t>	</a:t>
            </a:r>
            <a:r>
              <a:rPr lang="en-NG" sz="2400" dirty="0"/>
              <a:t>Ethical compromises have become pervasive. Reports of plagiarism, sexual </a:t>
            </a:r>
            <a:r>
              <a:rPr lang="en-US" sz="2400" dirty="0"/>
              <a:t>	</a:t>
            </a:r>
            <a:r>
              <a:rPr lang="en-NG" sz="2400" dirty="0"/>
              <a:t>harassment, financial impropriety, admission racketeering, and examination </a:t>
            </a:r>
            <a:r>
              <a:rPr lang="en-US" sz="2400" dirty="0"/>
              <a:t>	</a:t>
            </a:r>
            <a:r>
              <a:rPr lang="en-NG" sz="2400" dirty="0"/>
              <a:t>malpractice are no longer exceptions. While many institutions have policies </a:t>
            </a:r>
            <a:r>
              <a:rPr lang="en-US" sz="2400" dirty="0"/>
              <a:t>	</a:t>
            </a:r>
            <a:r>
              <a:rPr lang="en-NG" sz="2400" dirty="0"/>
              <a:t>against these, enforcement is often weak or selective. The moral capital of </a:t>
            </a:r>
            <a:r>
              <a:rPr lang="en-US" sz="2400" dirty="0"/>
              <a:t>	</a:t>
            </a:r>
            <a:r>
              <a:rPr lang="en-NG" sz="2400" dirty="0"/>
              <a:t>the university, its </a:t>
            </a:r>
            <a:r>
              <a:rPr lang="en-US" sz="2400" dirty="0"/>
              <a:t>	</a:t>
            </a:r>
            <a:r>
              <a:rPr lang="en-NG" sz="2400" dirty="0"/>
              <a:t>role as an exemplar of virtue, is seriously under siege (Aina, </a:t>
            </a:r>
            <a:r>
              <a:rPr lang="en-US" sz="2400" dirty="0"/>
              <a:t>	</a:t>
            </a:r>
            <a:r>
              <a:rPr lang="en-NG" sz="2400" dirty="0"/>
              <a:t>2018; Adebanwi, 2020).</a:t>
            </a:r>
          </a:p>
        </p:txBody>
      </p:sp>
      <p:sp>
        <p:nvSpPr>
          <p:cNvPr id="2" name="TextBox 1">
            <a:extLst>
              <a:ext uri="{FF2B5EF4-FFF2-40B4-BE49-F238E27FC236}">
                <a16:creationId xmlns:a16="http://schemas.microsoft.com/office/drawing/2014/main" id="{891EBF62-2886-27AD-366D-AB4153A0C43F}"/>
              </a:ext>
            </a:extLst>
          </p:cNvPr>
          <p:cNvSpPr txBox="1"/>
          <p:nvPr/>
        </p:nvSpPr>
        <p:spPr>
          <a:xfrm>
            <a:off x="544286" y="250371"/>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The Erosion of the Public University Ideal (I</a:t>
            </a:r>
            <a:r>
              <a:rPr lang="en-US" sz="3200" b="1" dirty="0">
                <a:solidFill>
                  <a:schemeClr val="tx2">
                    <a:lumMod val="75000"/>
                    <a:lumOff val="25000"/>
                  </a:schemeClr>
                </a:solidFill>
              </a:rPr>
              <a:t>II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27265513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12113-FEEC-2778-A218-D188BD873D9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B62B428-6B94-417E-3999-858D58E4BB60}"/>
              </a:ext>
            </a:extLst>
          </p:cNvPr>
          <p:cNvSpPr txBox="1">
            <a:spLocks noGrp="1"/>
          </p:cNvSpPr>
          <p:nvPr>
            <p:ph type="ctrTitle"/>
          </p:nvPr>
        </p:nvSpPr>
        <p:spPr>
          <a:xfrm>
            <a:off x="544286" y="1118600"/>
            <a:ext cx="11397343" cy="541282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Furthermore, administrative practices are increasingly shaped by political </a:t>
            </a:r>
            <a:r>
              <a:rPr lang="en-US" sz="2400" dirty="0"/>
              <a:t>	</a:t>
            </a:r>
            <a:r>
              <a:rPr lang="en-NG" sz="2400" dirty="0"/>
              <a:t>patronage rather than academic merit. Vice-Chancellors are sometimes </a:t>
            </a:r>
            <a:r>
              <a:rPr lang="en-US" sz="2400" dirty="0"/>
              <a:t>	</a:t>
            </a:r>
            <a:r>
              <a:rPr lang="en-NG" sz="2400" dirty="0"/>
              <a:t>appointed not through transparent processes but through politically mediated </a:t>
            </a:r>
            <a:r>
              <a:rPr lang="en-US" sz="2400" dirty="0"/>
              <a:t>	</a:t>
            </a:r>
            <a:r>
              <a:rPr lang="en-NG" sz="2400" dirty="0"/>
              <a:t>decisions. Governing Councils, which are meant to uphold institutional autonomy, </a:t>
            </a:r>
            <a:r>
              <a:rPr lang="en-US" sz="2400" dirty="0"/>
              <a:t>	</a:t>
            </a:r>
            <a:r>
              <a:rPr lang="en-NG" sz="2400" dirty="0"/>
              <a:t>are frequently dissolved </a:t>
            </a:r>
            <a:r>
              <a:rPr lang="en-US" sz="2400" dirty="0"/>
              <a:t>	</a:t>
            </a:r>
            <a:r>
              <a:rPr lang="en-NG" sz="2400" dirty="0"/>
              <a:t>or reconstituted in ways that undermine continuity and </a:t>
            </a:r>
            <a:r>
              <a:rPr lang="en-US" sz="2400" dirty="0"/>
              <a:t>	</a:t>
            </a:r>
            <a:r>
              <a:rPr lang="en-NG" sz="2400" dirty="0"/>
              <a:t>accountability.</a:t>
            </a:r>
            <a:br>
              <a:rPr lang="en-US" sz="2400" dirty="0"/>
            </a:br>
            <a:br>
              <a:rPr lang="en-NG" sz="2400" dirty="0"/>
            </a:br>
            <a:r>
              <a:rPr lang="en-US" sz="2400" dirty="0"/>
              <a:t>*	</a:t>
            </a:r>
            <a:r>
              <a:rPr lang="en-NG" sz="2400" dirty="0"/>
              <a:t>Perhaps most worrisome is the collapse of the research tradition. In many public </a:t>
            </a:r>
            <a:r>
              <a:rPr lang="en-US" sz="2400" dirty="0"/>
              <a:t>	</a:t>
            </a:r>
            <a:r>
              <a:rPr lang="en-NG" sz="2400" dirty="0"/>
              <a:t>universities, research has become marginal to the academic mission. </a:t>
            </a:r>
            <a:br>
              <a:rPr lang="en-US" sz="2400" dirty="0"/>
            </a:br>
            <a:br>
              <a:rPr lang="en-US" sz="2400" dirty="0"/>
            </a:br>
            <a:r>
              <a:rPr lang="en-US" sz="2400" dirty="0"/>
              <a:t>	</a:t>
            </a:r>
            <a:r>
              <a:rPr lang="en-NG" sz="2400" dirty="0"/>
              <a:t>Laboratories </a:t>
            </a:r>
            <a:r>
              <a:rPr lang="en-US" sz="2400" dirty="0"/>
              <a:t>	</a:t>
            </a:r>
            <a:r>
              <a:rPr lang="en-NG" sz="2400" dirty="0"/>
              <a:t>are obsolete, funding is scarce, and academic journals are </a:t>
            </a:r>
            <a:r>
              <a:rPr lang="en-US" sz="2400" dirty="0"/>
              <a:t>	</a:t>
            </a:r>
            <a:r>
              <a:rPr lang="en-NG" sz="2400" dirty="0"/>
              <a:t>struggling to survive. </a:t>
            </a:r>
            <a:r>
              <a:rPr lang="en-US" sz="2400" dirty="0"/>
              <a:t>	</a:t>
            </a:r>
            <a:r>
              <a:rPr lang="en-NG" sz="2400" dirty="0"/>
              <a:t>Nigeria contributes less than 0.2% to global research output </a:t>
            </a:r>
            <a:r>
              <a:rPr lang="en-US" sz="2400" dirty="0"/>
              <a:t>	</a:t>
            </a:r>
            <a:r>
              <a:rPr lang="en-NG" sz="2400" dirty="0"/>
              <a:t>and ranks poorly in R&amp;D </a:t>
            </a:r>
            <a:r>
              <a:rPr lang="en-US" sz="2400" dirty="0"/>
              <a:t>	</a:t>
            </a:r>
            <a:r>
              <a:rPr lang="en-NG" sz="2400" dirty="0"/>
              <a:t>investment among African countries (World Bank, 2022). </a:t>
            </a:r>
            <a:r>
              <a:rPr lang="en-US" sz="2400" dirty="0"/>
              <a:t>	</a:t>
            </a:r>
            <a:r>
              <a:rPr lang="en-NG" sz="2400" dirty="0"/>
              <a:t>Without robust research, the university loses its generative power; it cannot drive </a:t>
            </a:r>
            <a:r>
              <a:rPr lang="en-US" sz="2400" dirty="0"/>
              <a:t>	</a:t>
            </a:r>
            <a:r>
              <a:rPr lang="en-NG" sz="2400" dirty="0"/>
              <a:t>innovation, shape policy, transform society or drive the economic development of </a:t>
            </a:r>
            <a:r>
              <a:rPr lang="en-US" sz="2400" dirty="0"/>
              <a:t>	</a:t>
            </a:r>
            <a:r>
              <a:rPr lang="en-NG" sz="2400" dirty="0"/>
              <a:t>the nation.</a:t>
            </a:r>
          </a:p>
        </p:txBody>
      </p:sp>
      <p:sp>
        <p:nvSpPr>
          <p:cNvPr id="2" name="TextBox 1">
            <a:extLst>
              <a:ext uri="{FF2B5EF4-FFF2-40B4-BE49-F238E27FC236}">
                <a16:creationId xmlns:a16="http://schemas.microsoft.com/office/drawing/2014/main" id="{1A7D428B-4AD8-6863-73AF-72F7B37A984D}"/>
              </a:ext>
            </a:extLst>
          </p:cNvPr>
          <p:cNvSpPr txBox="1"/>
          <p:nvPr/>
        </p:nvSpPr>
        <p:spPr>
          <a:xfrm>
            <a:off x="544286" y="250371"/>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The Erosion of the Public University Ideal (I</a:t>
            </a:r>
            <a:r>
              <a:rPr lang="en-US" sz="3200" b="1" dirty="0">
                <a:solidFill>
                  <a:schemeClr val="tx2">
                    <a:lumMod val="75000"/>
                    <a:lumOff val="25000"/>
                  </a:schemeClr>
                </a:solidFill>
              </a:rPr>
              <a:t>V</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23808066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402C1-0502-7974-433B-D1AD15557FB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A8A9CDD-D7AC-60B5-EFE5-CDA522A2236A}"/>
              </a:ext>
            </a:extLst>
          </p:cNvPr>
          <p:cNvSpPr txBox="1">
            <a:spLocks noGrp="1"/>
          </p:cNvSpPr>
          <p:nvPr>
            <p:ph type="ctrTitle"/>
          </p:nvPr>
        </p:nvSpPr>
        <p:spPr>
          <a:xfrm>
            <a:off x="544286" y="1783397"/>
            <a:ext cx="11397343" cy="47480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The collapse of research ecosystems in public universities also means Nigeria is </a:t>
            </a:r>
            <a:r>
              <a:rPr lang="en-US" sz="2400" dirty="0"/>
              <a:t>	</a:t>
            </a:r>
            <a:r>
              <a:rPr lang="en-NG" sz="2400" dirty="0"/>
              <a:t>missing out on global conversations in science, technology, education, and </a:t>
            </a:r>
            <a:r>
              <a:rPr lang="en-US" sz="2400" dirty="0"/>
              <a:t>	</a:t>
            </a:r>
            <a:r>
              <a:rPr lang="en-NG" sz="2400" dirty="0"/>
              <a:t>innovation. In an era where knowledge production shapes national power and </a:t>
            </a:r>
            <a:r>
              <a:rPr lang="en-US" sz="2400" dirty="0"/>
              <a:t>	</a:t>
            </a:r>
            <a:r>
              <a:rPr lang="en-NG" sz="2400" dirty="0"/>
              <a:t>economic competitiveness, Nigeria’s universities are contributing too little and </a:t>
            </a:r>
            <a:r>
              <a:rPr lang="en-US" sz="2400" dirty="0"/>
              <a:t>	</a:t>
            </a:r>
            <a:r>
              <a:rPr lang="en-NG" sz="2400" dirty="0"/>
              <a:t>also gaining too little. The nation remains a consumer of other people’s ideas, </a:t>
            </a:r>
            <a:r>
              <a:rPr lang="en-US" sz="2400" dirty="0"/>
              <a:t>	</a:t>
            </a:r>
            <a:r>
              <a:rPr lang="en-NG" sz="2400" dirty="0"/>
              <a:t>policies, and technologies, rather than a generator of homegrown solutions.</a:t>
            </a:r>
            <a:br>
              <a:rPr lang="en-US" sz="2400" dirty="0"/>
            </a:br>
            <a:br>
              <a:rPr lang="en-NG" sz="2400" dirty="0"/>
            </a:br>
            <a:r>
              <a:rPr lang="en-NG" sz="2400" dirty="0"/>
              <a:t>*</a:t>
            </a:r>
            <a:r>
              <a:rPr lang="en-US" sz="2400" dirty="0"/>
              <a:t>	</a:t>
            </a:r>
            <a:r>
              <a:rPr lang="en-NG" sz="2400" dirty="0"/>
              <a:t>The flight of academic talent, both senior and early-career, is another indicator of </a:t>
            </a:r>
            <a:r>
              <a:rPr lang="en-US" sz="2400" dirty="0"/>
              <a:t>	</a:t>
            </a:r>
            <a:r>
              <a:rPr lang="en-NG" sz="2400" dirty="0"/>
              <a:t>this erosion. Poor remuneration, lack of facilities, and absence of incentives have </a:t>
            </a:r>
            <a:r>
              <a:rPr lang="en-US" sz="2400" dirty="0"/>
              <a:t>	</a:t>
            </a:r>
            <a:r>
              <a:rPr lang="en-NG" sz="2400" dirty="0"/>
              <a:t>pushed thousands of Nigerian scholars to institutions abroad or into non-</a:t>
            </a:r>
            <a:r>
              <a:rPr lang="en-US" sz="2400" dirty="0"/>
              <a:t>	</a:t>
            </a:r>
            <a:r>
              <a:rPr lang="en-NG" sz="2400" dirty="0"/>
              <a:t>academic professions. Those who remain often do so with compromised morale, </a:t>
            </a:r>
            <a:r>
              <a:rPr lang="en-US" sz="2400" dirty="0"/>
              <a:t>	</a:t>
            </a:r>
            <a:r>
              <a:rPr lang="en-NG" sz="2400" dirty="0"/>
              <a:t>juggling multiple jobs and losing the passion that once defined the profession </a:t>
            </a:r>
            <a:r>
              <a:rPr lang="en-US" sz="2400" dirty="0"/>
              <a:t>	</a:t>
            </a:r>
            <a:r>
              <a:rPr lang="en-NG" sz="2400" dirty="0"/>
              <a:t>(</a:t>
            </a:r>
            <a:r>
              <a:rPr lang="en-NG" sz="2400" dirty="0" err="1"/>
              <a:t>Okujenu</a:t>
            </a:r>
            <a:r>
              <a:rPr lang="en-NG" sz="2400" dirty="0"/>
              <a:t>, 2019). Learning and teaching are in their lowest level in most public </a:t>
            </a:r>
            <a:r>
              <a:rPr lang="en-US" sz="2400" dirty="0"/>
              <a:t>	</a:t>
            </a:r>
            <a:r>
              <a:rPr lang="en-NG" sz="2400" dirty="0"/>
              <a:t>universities in Nigeria today.</a:t>
            </a:r>
          </a:p>
        </p:txBody>
      </p:sp>
      <p:sp>
        <p:nvSpPr>
          <p:cNvPr id="2" name="TextBox 1">
            <a:extLst>
              <a:ext uri="{FF2B5EF4-FFF2-40B4-BE49-F238E27FC236}">
                <a16:creationId xmlns:a16="http://schemas.microsoft.com/office/drawing/2014/main" id="{D1D2E09E-4EEE-3EAF-CE16-BC555BFE4F87}"/>
              </a:ext>
            </a:extLst>
          </p:cNvPr>
          <p:cNvSpPr txBox="1"/>
          <p:nvPr/>
        </p:nvSpPr>
        <p:spPr>
          <a:xfrm>
            <a:off x="544286" y="250371"/>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The Erosion of the Public University Ideal (</a:t>
            </a:r>
            <a:r>
              <a:rPr lang="en-US" sz="3200" b="1" dirty="0">
                <a:solidFill>
                  <a:schemeClr val="tx2">
                    <a:lumMod val="75000"/>
                    <a:lumOff val="25000"/>
                  </a:schemeClr>
                </a:solidFill>
              </a:rPr>
              <a:t>V</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29658470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755B9-7217-EED3-789A-7CDC8B2CB26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1AB59CC-5C1B-9EBD-4420-D42A48FB52DE}"/>
              </a:ext>
            </a:extLst>
          </p:cNvPr>
          <p:cNvSpPr txBox="1">
            <a:spLocks noGrp="1"/>
          </p:cNvSpPr>
          <p:nvPr>
            <p:ph type="ctrTitle"/>
          </p:nvPr>
        </p:nvSpPr>
        <p:spPr>
          <a:xfrm>
            <a:off x="609601" y="908292"/>
            <a:ext cx="11397343" cy="574522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In sum, what we face is not just a funding crisis but a foundational crisis. We are </a:t>
            </a:r>
            <a:r>
              <a:rPr lang="en-US" sz="2400" dirty="0"/>
              <a:t>	</a:t>
            </a:r>
            <a:r>
              <a:rPr lang="en-NG" sz="2400" dirty="0"/>
              <a:t>witnessing the slow unravelling of the very idea of the university as a moral, </a:t>
            </a:r>
            <a:r>
              <a:rPr lang="en-US" sz="2400" dirty="0"/>
              <a:t>	</a:t>
            </a:r>
            <a:r>
              <a:rPr lang="en-NG" sz="2400" dirty="0"/>
              <a:t>intellectual, and national institution. This, more than anything else, signals how </a:t>
            </a:r>
            <a:r>
              <a:rPr lang="en-US" sz="2400" dirty="0"/>
              <a:t>	</a:t>
            </a:r>
            <a:r>
              <a:rPr lang="en-NG" sz="2400" dirty="0"/>
              <a:t>close we may be to the precipice. The slow but relentless deterioration has not </a:t>
            </a:r>
            <a:r>
              <a:rPr lang="en-US" sz="2400" dirty="0"/>
              <a:t>	</a:t>
            </a:r>
            <a:r>
              <a:rPr lang="en-NG" sz="2400" dirty="0"/>
              <a:t>occurred in a vacuum, and its consequences have rippled far beyond the </a:t>
            </a:r>
            <a:r>
              <a:rPr lang="en-US" sz="2400" dirty="0"/>
              <a:t>	</a:t>
            </a:r>
            <a:r>
              <a:rPr lang="en-NG" sz="2400" dirty="0"/>
              <a:t>campuses. When a university system falters, the effects are systemic and </a:t>
            </a:r>
            <a:r>
              <a:rPr lang="en-US" sz="2400" dirty="0"/>
              <a:t>	</a:t>
            </a:r>
            <a:r>
              <a:rPr lang="en-NG" sz="2400" dirty="0"/>
              <a:t>cumulative, touching not only the quality of graduates but the future of national </a:t>
            </a:r>
            <a:r>
              <a:rPr lang="en-US" sz="2400" dirty="0"/>
              <a:t>	</a:t>
            </a:r>
            <a:r>
              <a:rPr lang="en-NG" sz="2400" dirty="0"/>
              <a:t>development itself.</a:t>
            </a:r>
            <a:br>
              <a:rPr lang="en-US" sz="2400" dirty="0"/>
            </a:br>
            <a:br>
              <a:rPr lang="en-NG" sz="2400" dirty="0"/>
            </a:br>
            <a:r>
              <a:rPr lang="en-US" sz="2400" dirty="0"/>
              <a:t>*	</a:t>
            </a:r>
            <a:r>
              <a:rPr lang="en-NG" sz="2400" dirty="0"/>
              <a:t>Perhaps the most palpable consequence is the diminishing public trust in the </a:t>
            </a:r>
            <a:r>
              <a:rPr lang="en-US" sz="2400" dirty="0"/>
              <a:t>	</a:t>
            </a:r>
            <a:r>
              <a:rPr lang="en-NG" sz="2400" dirty="0"/>
              <a:t>public university system. Parents, employers, and even government agencies now </a:t>
            </a:r>
            <a:r>
              <a:rPr lang="en-US" sz="2400" dirty="0"/>
              <a:t>	</a:t>
            </a:r>
            <a:r>
              <a:rPr lang="en-NG" sz="2400" dirty="0"/>
              <a:t>routinely question the quality of degrees conferred by some institutions. </a:t>
            </a:r>
            <a:r>
              <a:rPr lang="en-US" sz="2400" dirty="0"/>
              <a:t>	</a:t>
            </a:r>
            <a:r>
              <a:rPr lang="en-NG" sz="2400" dirty="0"/>
              <a:t>Employers often complain about the 'unemployability' of graduates, citing </a:t>
            </a:r>
            <a:r>
              <a:rPr lang="en-US" sz="2400" dirty="0"/>
              <a:t>	</a:t>
            </a:r>
            <a:r>
              <a:rPr lang="en-NG" sz="2400" dirty="0"/>
              <a:t>deficiencies in communication, critical thinking, and work readiness (British </a:t>
            </a:r>
            <a:r>
              <a:rPr lang="en-US" sz="2400" dirty="0"/>
              <a:t>	</a:t>
            </a:r>
            <a:r>
              <a:rPr lang="en-NG" sz="2400" dirty="0"/>
              <a:t>Council &amp; NUC, 2016). This mistrust has also manifested in growing reliance on </a:t>
            </a:r>
            <a:r>
              <a:rPr lang="en-US" sz="2400" dirty="0"/>
              <a:t>	</a:t>
            </a:r>
            <a:r>
              <a:rPr lang="en-NG" sz="2400" dirty="0"/>
              <a:t>private universities, foreign degrees, and non-traditional credentialing platforms, </a:t>
            </a:r>
            <a:r>
              <a:rPr lang="en-US" sz="2400" dirty="0"/>
              <a:t>	</a:t>
            </a:r>
            <a:r>
              <a:rPr lang="en-NG" sz="2400" dirty="0"/>
              <a:t>even among middle- and lower-income families.</a:t>
            </a:r>
          </a:p>
        </p:txBody>
      </p:sp>
      <p:sp>
        <p:nvSpPr>
          <p:cNvPr id="2" name="TextBox 1">
            <a:extLst>
              <a:ext uri="{FF2B5EF4-FFF2-40B4-BE49-F238E27FC236}">
                <a16:creationId xmlns:a16="http://schemas.microsoft.com/office/drawing/2014/main" id="{D6A19762-1273-5795-9711-ACC046A4366B}"/>
              </a:ext>
            </a:extLst>
          </p:cNvPr>
          <p:cNvSpPr txBox="1"/>
          <p:nvPr/>
        </p:nvSpPr>
        <p:spPr>
          <a:xfrm>
            <a:off x="544286" y="250371"/>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The Erosion of the Public University Ideal (</a:t>
            </a:r>
            <a:r>
              <a:rPr lang="en-US" sz="3200" b="1" dirty="0">
                <a:solidFill>
                  <a:schemeClr val="tx2">
                    <a:lumMod val="75000"/>
                    <a:lumOff val="25000"/>
                  </a:schemeClr>
                </a:solidFill>
              </a:rPr>
              <a:t>VI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3325730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D6BB4-7CBE-6D53-808A-AF9545D898B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C153167-9805-C523-B2A4-8A2686E59465}"/>
              </a:ext>
            </a:extLst>
          </p:cNvPr>
          <p:cNvSpPr txBox="1">
            <a:spLocks noGrp="1"/>
          </p:cNvSpPr>
          <p:nvPr>
            <p:ph type="ctrTitle"/>
          </p:nvPr>
        </p:nvSpPr>
        <p:spPr>
          <a:xfrm>
            <a:off x="772886" y="1080885"/>
            <a:ext cx="10559142" cy="50804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r>
              <a:rPr lang="en-US" sz="2400" dirty="0"/>
              <a:t>*	</a:t>
            </a:r>
            <a:r>
              <a:rPr lang="en-NG" sz="2400" dirty="0"/>
              <a:t>I am not surprised by his thoughtfulness, for he brings to his new role </a:t>
            </a:r>
            <a:r>
              <a:rPr lang="en-US" sz="2400" dirty="0"/>
              <a:t>	</a:t>
            </a:r>
            <a:r>
              <a:rPr lang="en-NG" sz="2400" dirty="0"/>
              <a:t>a </a:t>
            </a:r>
            <a:r>
              <a:rPr lang="en-US" sz="2400" dirty="0"/>
              <a:t>	</a:t>
            </a:r>
            <a:r>
              <a:rPr lang="en-NG" sz="2400" dirty="0"/>
              <a:t>unique combination of academic excellence and seasoned public </a:t>
            </a:r>
            <a:r>
              <a:rPr lang="en-US" sz="2400" dirty="0"/>
              <a:t>	</a:t>
            </a:r>
            <a:r>
              <a:rPr lang="en-NG" sz="2400" dirty="0"/>
              <a:t>service </a:t>
            </a:r>
            <a:r>
              <a:rPr lang="en-US" sz="2400" dirty="0"/>
              <a:t>	</a:t>
            </a:r>
            <a:r>
              <a:rPr lang="en-NG" sz="2400" dirty="0"/>
              <a:t>experience. Prior to his appointment as VC at UDUS, he </a:t>
            </a:r>
            <a:r>
              <a:rPr lang="en-US" sz="2400" dirty="0"/>
              <a:t>	</a:t>
            </a:r>
            <a:r>
              <a:rPr lang="en-NG" sz="2400" dirty="0"/>
              <a:t>served</a:t>
            </a:r>
            <a:r>
              <a:rPr lang="en-US" sz="2400" dirty="0"/>
              <a:t>	 - </a:t>
            </a:r>
            <a:r>
              <a:rPr lang="en-NG" sz="2400" dirty="0"/>
              <a:t>with </a:t>
            </a:r>
            <a:r>
              <a:rPr lang="en-US" sz="2400" dirty="0"/>
              <a:t>	</a:t>
            </a:r>
            <a:r>
              <a:rPr lang="en-NG" sz="2400" dirty="0"/>
              <a:t>distinction as the Vice Chancellor of Sokoto State University. He was also </a:t>
            </a:r>
            <a:r>
              <a:rPr lang="en-US" sz="2400" dirty="0"/>
              <a:t>	</a:t>
            </a:r>
            <a:r>
              <a:rPr lang="en-NG" sz="2400" dirty="0"/>
              <a:t>a </a:t>
            </a:r>
            <a:r>
              <a:rPr lang="en-US" sz="2400" dirty="0"/>
              <a:t>	</a:t>
            </a:r>
            <a:r>
              <a:rPr lang="en-NG" sz="2400" dirty="0"/>
              <a:t>former Commissioner for Higher Education in Sokoto State, and a former </a:t>
            </a:r>
            <a:r>
              <a:rPr lang="en-US" sz="2400" dirty="0"/>
              <a:t>	</a:t>
            </a:r>
            <a:r>
              <a:rPr lang="en-NG" sz="2400" dirty="0"/>
              <a:t>Secretary to the State Government (SSG); roles in which he </a:t>
            </a:r>
            <a:r>
              <a:rPr lang="en-US" sz="2400" dirty="0"/>
              <a:t>	</a:t>
            </a:r>
            <a:r>
              <a:rPr lang="en-NG" sz="2400" dirty="0"/>
              <a:t>demonstrated </a:t>
            </a:r>
            <a:r>
              <a:rPr lang="en-US" sz="2400" dirty="0"/>
              <a:t>	</a:t>
            </a:r>
            <a:r>
              <a:rPr lang="en-NG" sz="2400" dirty="0"/>
              <a:t>vision and commitment to </a:t>
            </a:r>
            <a:r>
              <a:rPr lang="en-US" sz="2400" dirty="0"/>
              <a:t>	</a:t>
            </a:r>
            <a:r>
              <a:rPr lang="en-NG" sz="2400" dirty="0"/>
              <a:t>educational</a:t>
            </a:r>
            <a:r>
              <a:rPr lang="en-US" sz="2400" dirty="0"/>
              <a:t> </a:t>
            </a:r>
            <a:r>
              <a:rPr lang="en-NG" sz="2400" dirty="0"/>
              <a:t>development of the state.</a:t>
            </a:r>
            <a:br>
              <a:rPr lang="en-NG" sz="2400" dirty="0"/>
            </a:br>
            <a:br>
              <a:rPr lang="en-US" sz="2400" dirty="0"/>
            </a:br>
            <a:r>
              <a:rPr lang="en-US" sz="2400" dirty="0"/>
              <a:t>*	</a:t>
            </a:r>
            <a:r>
              <a:rPr lang="en-NG" sz="2400" dirty="0"/>
              <a:t>As the new Vice Chancellor of UDUS, Professor Garba has started to </a:t>
            </a:r>
            <a:r>
              <a:rPr lang="en-US" sz="2400" dirty="0"/>
              <a:t>	</a:t>
            </a:r>
            <a:r>
              <a:rPr lang="en-NG" sz="2400" dirty="0"/>
              <a:t>provide focused and disciplined leadership, ensuring that the </a:t>
            </a:r>
            <a:r>
              <a:rPr lang="en-US" sz="2400" dirty="0"/>
              <a:t>	</a:t>
            </a:r>
            <a:r>
              <a:rPr lang="en-NG" sz="2400" dirty="0"/>
              <a:t>university </a:t>
            </a:r>
            <a:r>
              <a:rPr lang="en-US" sz="2400" dirty="0"/>
              <a:t>	</a:t>
            </a:r>
            <a:r>
              <a:rPr lang="en-NG" sz="2400" dirty="0"/>
              <a:t>maintains stability, enhances quality and preserves its </a:t>
            </a:r>
            <a:r>
              <a:rPr lang="en-US" sz="2400" dirty="0"/>
              <a:t>	</a:t>
            </a:r>
            <a:r>
              <a:rPr lang="en-NG" sz="2400" dirty="0"/>
              <a:t>unique identity. He </a:t>
            </a:r>
            <a:r>
              <a:rPr lang="en-US" sz="2400" dirty="0"/>
              <a:t>	</a:t>
            </a:r>
            <a:r>
              <a:rPr lang="en-NG" sz="2400" dirty="0"/>
              <a:t>is a testament to how a scholar-administrator can </a:t>
            </a:r>
            <a:r>
              <a:rPr lang="en-US" sz="2400" dirty="0"/>
              <a:t>	</a:t>
            </a:r>
            <a:r>
              <a:rPr lang="en-NG" sz="2400" dirty="0"/>
              <a:t>build bridges between </a:t>
            </a:r>
            <a:r>
              <a:rPr lang="en-US" sz="2400" dirty="0"/>
              <a:t>	</a:t>
            </a:r>
            <a:r>
              <a:rPr lang="en-NG" sz="2400" dirty="0"/>
              <a:t>the university and the broader public sector, </a:t>
            </a:r>
            <a:r>
              <a:rPr lang="en-US" sz="2400" dirty="0"/>
              <a:t>	</a:t>
            </a:r>
            <a:r>
              <a:rPr lang="en-NG" sz="2400" dirty="0"/>
              <a:t>and how academic values can</a:t>
            </a:r>
            <a:br>
              <a:rPr lang="en-US" sz="2400" dirty="0"/>
            </a:br>
            <a:r>
              <a:rPr lang="en-NG" sz="2400" dirty="0"/>
              <a:t> </a:t>
            </a:r>
            <a:r>
              <a:rPr lang="en-US" sz="2400" dirty="0"/>
              <a:t>	</a:t>
            </a:r>
            <a:r>
              <a:rPr lang="en-NG" sz="2400" dirty="0"/>
              <a:t>shape public governance for the better..</a:t>
            </a:r>
            <a:br>
              <a:rPr lang="en-NG" sz="2400" dirty="0"/>
            </a:br>
            <a:endParaRPr lang="en-NG" sz="2400" dirty="0"/>
          </a:p>
        </p:txBody>
      </p:sp>
      <p:sp>
        <p:nvSpPr>
          <p:cNvPr id="2" name="TextBox 1">
            <a:extLst>
              <a:ext uri="{FF2B5EF4-FFF2-40B4-BE49-F238E27FC236}">
                <a16:creationId xmlns:a16="http://schemas.microsoft.com/office/drawing/2014/main" id="{AC36D1E6-356C-D859-55A0-32D3566F4B4C}"/>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Introduction: A Personal and Historical Perspective (I</a:t>
            </a:r>
            <a:r>
              <a:rPr lang="en-US" sz="3200" b="1" dirty="0">
                <a:solidFill>
                  <a:schemeClr val="tx2">
                    <a:lumMod val="75000"/>
                    <a:lumOff val="25000"/>
                  </a:schemeClr>
                </a:solidFill>
              </a:rPr>
              <a:t>II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42738481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BB6D7-59FF-E42B-6E1A-4A83A93EB42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1BDACB7-CBE6-0E05-8D11-9B890C13EAD2}"/>
              </a:ext>
            </a:extLst>
          </p:cNvPr>
          <p:cNvSpPr txBox="1">
            <a:spLocks noGrp="1"/>
          </p:cNvSpPr>
          <p:nvPr>
            <p:ph type="ctrTitle"/>
          </p:nvPr>
        </p:nvSpPr>
        <p:spPr>
          <a:xfrm>
            <a:off x="544286" y="1393859"/>
            <a:ext cx="11484428" cy="47480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No less damaging is the instability of the academic calendar. The frequent </a:t>
            </a:r>
            <a:r>
              <a:rPr lang="en-US" sz="2400" dirty="0"/>
              <a:t>	</a:t>
            </a:r>
            <a:r>
              <a:rPr lang="en-NG" sz="2400" dirty="0"/>
              <a:t>industrial actions by academic and non-academic unions have disrupted learning </a:t>
            </a:r>
            <a:r>
              <a:rPr lang="en-US" sz="2400" dirty="0"/>
              <a:t>	</a:t>
            </a:r>
            <a:r>
              <a:rPr lang="en-NG" sz="2400" dirty="0"/>
              <a:t>and extended degree completion timelines beyond imaginable limits. Brilliant </a:t>
            </a:r>
            <a:r>
              <a:rPr lang="en-US" sz="2400" dirty="0"/>
              <a:t>	</a:t>
            </a:r>
            <a:r>
              <a:rPr lang="en-NG" sz="2400" dirty="0"/>
              <a:t>students who should graduate in four years often spend six to seven years without </a:t>
            </a:r>
            <a:r>
              <a:rPr lang="en-US" sz="2400" dirty="0"/>
              <a:t>	</a:t>
            </a:r>
            <a:r>
              <a:rPr lang="en-NG" sz="2400" dirty="0"/>
              <a:t>any apology or explanation. This dislocation creates uncertainty for families, </a:t>
            </a:r>
            <a:r>
              <a:rPr lang="en-US" sz="2400" dirty="0"/>
              <a:t>	</a:t>
            </a:r>
            <a:r>
              <a:rPr lang="en-NG" sz="2400" dirty="0"/>
              <a:t>discourages long-term academic planning, makes our universities unattractive to </a:t>
            </a:r>
            <a:r>
              <a:rPr lang="en-US" sz="2400" dirty="0"/>
              <a:t>	</a:t>
            </a:r>
            <a:r>
              <a:rPr lang="en-NG" sz="2400" dirty="0"/>
              <a:t>international students and staff, and reduces the competitiveness of Nigerian </a:t>
            </a:r>
            <a:r>
              <a:rPr lang="en-US" sz="2400" dirty="0"/>
              <a:t>	</a:t>
            </a:r>
            <a:r>
              <a:rPr lang="en-NG" sz="2400" dirty="0"/>
              <a:t>graduates in global academic and job markets.</a:t>
            </a:r>
            <a:br>
              <a:rPr lang="en-US" sz="2400" dirty="0"/>
            </a:br>
            <a:br>
              <a:rPr lang="en-NG" sz="2400" dirty="0"/>
            </a:br>
            <a:r>
              <a:rPr lang="en-NG" sz="2400" dirty="0"/>
              <a:t>*</a:t>
            </a:r>
            <a:r>
              <a:rPr lang="en-US" sz="2400" dirty="0"/>
              <a:t>	</a:t>
            </a:r>
            <a:r>
              <a:rPr lang="en-NG" sz="2400" dirty="0"/>
              <a:t>Between 1999 and 2022, Nigerian public universities experienced no fewer than </a:t>
            </a:r>
            <a:r>
              <a:rPr lang="en-US" sz="2400" dirty="0"/>
              <a:t>	</a:t>
            </a:r>
            <a:r>
              <a:rPr lang="en-NG" sz="2400" dirty="0"/>
              <a:t>16 </a:t>
            </a:r>
            <a:r>
              <a:rPr lang="en-US" sz="2400" dirty="0"/>
              <a:t>	</a:t>
            </a:r>
            <a:r>
              <a:rPr lang="en-NG" sz="2400" dirty="0"/>
              <a:t>major ASUU strikes, amounting to over 50 months of lost academic time (ASUU </a:t>
            </a:r>
            <a:r>
              <a:rPr lang="en-US" sz="2400" dirty="0"/>
              <a:t>	</a:t>
            </a:r>
            <a:r>
              <a:rPr lang="en-NG" sz="2400" dirty="0"/>
              <a:t>Reports, 2022). The resulting loss of academic momentum affects both teaching </a:t>
            </a:r>
            <a:r>
              <a:rPr lang="en-US" sz="2400" dirty="0"/>
              <a:t>	</a:t>
            </a:r>
            <a:r>
              <a:rPr lang="en-NG" sz="2400" dirty="0"/>
              <a:t>and research continuity. It also dents the reputation of our university certificates </a:t>
            </a:r>
            <a:r>
              <a:rPr lang="en-US" sz="2400" dirty="0"/>
              <a:t>	</a:t>
            </a:r>
            <a:r>
              <a:rPr lang="en-NG" sz="2400" dirty="0"/>
              <a:t>locally and globally.</a:t>
            </a:r>
          </a:p>
        </p:txBody>
      </p:sp>
      <p:sp>
        <p:nvSpPr>
          <p:cNvPr id="2" name="TextBox 1">
            <a:extLst>
              <a:ext uri="{FF2B5EF4-FFF2-40B4-BE49-F238E27FC236}">
                <a16:creationId xmlns:a16="http://schemas.microsoft.com/office/drawing/2014/main" id="{8CFADBFE-BCC9-035C-7656-8F23AEC48BB3}"/>
              </a:ext>
            </a:extLst>
          </p:cNvPr>
          <p:cNvSpPr txBox="1"/>
          <p:nvPr/>
        </p:nvSpPr>
        <p:spPr>
          <a:xfrm>
            <a:off x="544286" y="250371"/>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The Erosion of the Public University Ideal (</a:t>
            </a:r>
            <a:r>
              <a:rPr lang="en-US" sz="3200" b="1" dirty="0">
                <a:solidFill>
                  <a:schemeClr val="tx2">
                    <a:lumMod val="75000"/>
                    <a:lumOff val="25000"/>
                  </a:schemeClr>
                </a:solidFill>
              </a:rPr>
              <a:t>VII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4606120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C7AC3A-B48D-7665-5748-75E0FF3E213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52B160B-A440-BDD4-B25C-943CEEE3F803}"/>
              </a:ext>
            </a:extLst>
          </p:cNvPr>
          <p:cNvSpPr txBox="1">
            <a:spLocks noGrp="1"/>
          </p:cNvSpPr>
          <p:nvPr>
            <p:ph type="ctrTitle"/>
          </p:nvPr>
        </p:nvSpPr>
        <p:spPr>
          <a:xfrm>
            <a:off x="576943" y="755891"/>
            <a:ext cx="11484428" cy="574522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As public universities lose quality and stability, access to high-quality higher </a:t>
            </a:r>
            <a:r>
              <a:rPr lang="en-US" sz="2400" dirty="0"/>
              <a:t>	</a:t>
            </a:r>
            <a:r>
              <a:rPr lang="en-NG" sz="2400" dirty="0"/>
              <a:t>education is increasingly determined by wealth and geography. Those who can </a:t>
            </a:r>
            <a:r>
              <a:rPr lang="en-US" sz="2400" dirty="0"/>
              <a:t>	</a:t>
            </a:r>
            <a:r>
              <a:rPr lang="en-NG" sz="2400" dirty="0"/>
              <a:t>afford it opt for private institutions or foreign universities, while the poor are left to </a:t>
            </a:r>
            <a:r>
              <a:rPr lang="en-US" sz="2400" dirty="0"/>
              <a:t>	</a:t>
            </a:r>
            <a:r>
              <a:rPr lang="en-NG" sz="2400" dirty="0"/>
              <a:t>navigate deteriorating systems. This trend widens inequality, aggravates social </a:t>
            </a:r>
            <a:r>
              <a:rPr lang="en-US" sz="2400" dirty="0"/>
              <a:t>	</a:t>
            </a:r>
            <a:r>
              <a:rPr lang="en-NG" sz="2400" dirty="0"/>
              <a:t>tensions and undermines the original public mission of the university as a </a:t>
            </a:r>
            <a:r>
              <a:rPr lang="en-NG" sz="2400" dirty="0" err="1"/>
              <a:t>leveler</a:t>
            </a:r>
            <a:r>
              <a:rPr lang="en-NG" sz="2400" dirty="0"/>
              <a:t> </a:t>
            </a:r>
            <a:r>
              <a:rPr lang="en-US" sz="2400" dirty="0"/>
              <a:t>	</a:t>
            </a:r>
            <a:r>
              <a:rPr lang="en-NG" sz="2400" dirty="0"/>
              <a:t>and equaliser of opportunity (World Bank, 2021).</a:t>
            </a:r>
            <a:br>
              <a:rPr lang="en-US" sz="2400" dirty="0"/>
            </a:br>
            <a:br>
              <a:rPr lang="en-NG" sz="2400" dirty="0"/>
            </a:br>
            <a:r>
              <a:rPr lang="en-NG" sz="2400" dirty="0"/>
              <a:t>*</a:t>
            </a:r>
            <a:r>
              <a:rPr lang="en-US" sz="2400" dirty="0"/>
              <a:t>	</a:t>
            </a:r>
            <a:r>
              <a:rPr lang="en-NG" sz="2400" dirty="0"/>
              <a:t>Lastly and perhaps most importantly, the decay of public universities poses a </a:t>
            </a:r>
            <a:r>
              <a:rPr lang="en-US" sz="2400" dirty="0"/>
              <a:t>	</a:t>
            </a:r>
            <a:r>
              <a:rPr lang="en-NG" sz="2400" dirty="0"/>
              <a:t>threat to national integration and democratic stability. These institutions were </a:t>
            </a:r>
            <a:r>
              <a:rPr lang="en-US" sz="2400" dirty="0"/>
              <a:t>	</a:t>
            </a:r>
            <a:r>
              <a:rPr lang="en-NG" sz="2400" dirty="0"/>
              <a:t>historically spaces where students from diverse ethnic, religious, and socio-</a:t>
            </a:r>
            <a:r>
              <a:rPr lang="en-US" sz="2400" dirty="0"/>
              <a:t>	</a:t>
            </a:r>
            <a:r>
              <a:rPr lang="en-NG" sz="2400" dirty="0"/>
              <a:t>economic backgrounds interacted, debated, and forged national consciousness. </a:t>
            </a:r>
            <a:r>
              <a:rPr lang="en-US" sz="2400" dirty="0"/>
              <a:t>	</a:t>
            </a:r>
            <a:r>
              <a:rPr lang="en-NG" sz="2400" dirty="0"/>
              <a:t>As the quality and inclusivity of these spaces erode, so too does our capacity to </a:t>
            </a:r>
            <a:r>
              <a:rPr lang="en-US" sz="2400" dirty="0"/>
              <a:t>	</a:t>
            </a:r>
            <a:r>
              <a:rPr lang="en-NG" sz="2400" dirty="0"/>
              <a:t>build a cohesive, educated citizen capable of resisting authoritarianism, </a:t>
            </a:r>
            <a:r>
              <a:rPr lang="en-US" sz="2400" dirty="0"/>
              <a:t>	</a:t>
            </a:r>
            <a:r>
              <a:rPr lang="en-NG" sz="2400" dirty="0"/>
              <a:t>extremism, and sectarian division. In this way, the ideal of a university as a space </a:t>
            </a:r>
            <a:r>
              <a:rPr lang="en-US" sz="2400" dirty="0"/>
              <a:t>	</a:t>
            </a:r>
            <a:r>
              <a:rPr lang="en-NG" sz="2400" dirty="0"/>
              <a:t>for the pursuit of truth, public service, national integration and inclusive </a:t>
            </a:r>
            <a:r>
              <a:rPr lang="en-US" sz="2400" dirty="0"/>
              <a:t>	</a:t>
            </a:r>
            <a:r>
              <a:rPr lang="en-NG" sz="2400" dirty="0"/>
              <a:t>development is diminished and the foundations of our nation are consequently </a:t>
            </a:r>
            <a:r>
              <a:rPr lang="en-US" sz="2400" dirty="0"/>
              <a:t>	</a:t>
            </a:r>
            <a:r>
              <a:rPr lang="en-NG" sz="2400" dirty="0"/>
              <a:t>weakened.</a:t>
            </a:r>
          </a:p>
        </p:txBody>
      </p:sp>
      <p:sp>
        <p:nvSpPr>
          <p:cNvPr id="2" name="TextBox 1">
            <a:extLst>
              <a:ext uri="{FF2B5EF4-FFF2-40B4-BE49-F238E27FC236}">
                <a16:creationId xmlns:a16="http://schemas.microsoft.com/office/drawing/2014/main" id="{555701C8-59BE-0ED1-FED3-4349D188CC8A}"/>
              </a:ext>
            </a:extLst>
          </p:cNvPr>
          <p:cNvSpPr txBox="1"/>
          <p:nvPr/>
        </p:nvSpPr>
        <p:spPr>
          <a:xfrm>
            <a:off x="576943" y="0"/>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The Erosion of the Public University Ideal (</a:t>
            </a:r>
            <a:r>
              <a:rPr lang="en-US" sz="3200" b="1" dirty="0">
                <a:solidFill>
                  <a:schemeClr val="tx2">
                    <a:lumMod val="75000"/>
                    <a:lumOff val="25000"/>
                  </a:schemeClr>
                </a:solidFill>
              </a:rPr>
              <a:t>VIII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19380337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441B1-D5D4-2485-06E5-94B0A1139B3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DD4D2D1-4F03-3F29-1449-A920696686E2}"/>
              </a:ext>
            </a:extLst>
          </p:cNvPr>
          <p:cNvSpPr txBox="1">
            <a:spLocks noGrp="1"/>
          </p:cNvSpPr>
          <p:nvPr>
            <p:ph type="ctrTitle"/>
          </p:nvPr>
        </p:nvSpPr>
        <p:spPr>
          <a:xfrm>
            <a:off x="576943" y="672857"/>
            <a:ext cx="11038113" cy="582826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300" dirty="0"/>
              <a:t>*	</a:t>
            </a:r>
            <a:r>
              <a:rPr lang="en-NG" sz="2300" dirty="0"/>
              <a:t>Public universities have historically been conceived as public goods; open, state-</a:t>
            </a:r>
            <a:r>
              <a:rPr lang="en-US" sz="2300" dirty="0"/>
              <a:t>	</a:t>
            </a:r>
            <a:r>
              <a:rPr lang="en-NG" sz="2300" dirty="0"/>
              <a:t>funded institutions that serve the collective social, economic, and intellectual </a:t>
            </a:r>
            <a:r>
              <a:rPr lang="en-US" sz="2300" dirty="0"/>
              <a:t>	</a:t>
            </a:r>
            <a:r>
              <a:rPr lang="en-NG" sz="2300" dirty="0"/>
              <a:t>interests of society. They play a vital role in national development, democratic </a:t>
            </a:r>
            <a:r>
              <a:rPr lang="en-US" sz="2300" dirty="0"/>
              <a:t>	</a:t>
            </a:r>
            <a:r>
              <a:rPr lang="en-NG" sz="2300" dirty="0"/>
              <a:t>culture, and social mobility. In Nigeria, however, prolonged underfunding, erosion </a:t>
            </a:r>
            <a:r>
              <a:rPr lang="en-US" sz="2300" dirty="0"/>
              <a:t>	</a:t>
            </a:r>
            <a:r>
              <a:rPr lang="en-NG" sz="2300" dirty="0"/>
              <a:t>of academic freedom, and politicization have steadily </a:t>
            </a:r>
            <a:r>
              <a:rPr lang="en-US" sz="2300" dirty="0"/>
              <a:t>	</a:t>
            </a:r>
            <a:r>
              <a:rPr lang="en-NG" sz="2300" dirty="0"/>
              <a:t>eroded their public </a:t>
            </a:r>
            <a:r>
              <a:rPr lang="en-US" sz="2300" dirty="0"/>
              <a:t>	</a:t>
            </a:r>
            <a:r>
              <a:rPr lang="en-NG" sz="2300" dirty="0"/>
              <a:t>character.</a:t>
            </a:r>
            <a:br>
              <a:rPr lang="en-US" sz="2300" dirty="0"/>
            </a:br>
            <a:br>
              <a:rPr lang="en-NG" sz="2300" dirty="0"/>
            </a:br>
            <a:r>
              <a:rPr lang="en-US" sz="2300" dirty="0"/>
              <a:t>*	W</a:t>
            </a:r>
            <a:r>
              <a:rPr lang="en-NG" sz="2300" dirty="0"/>
              <a:t>hen universities lose their public orientation, through underfunding, </a:t>
            </a:r>
            <a:r>
              <a:rPr lang="en-US" sz="2300" dirty="0"/>
              <a:t>	</a:t>
            </a:r>
            <a:r>
              <a:rPr lang="en-NG" sz="2300" dirty="0"/>
              <a:t>privatization, undue politicization or excessive commercialization, these roles </a:t>
            </a:r>
            <a:r>
              <a:rPr lang="en-US" sz="2300" dirty="0"/>
              <a:t>	</a:t>
            </a:r>
            <a:r>
              <a:rPr lang="en-NG" sz="2300" dirty="0"/>
              <a:t>are</a:t>
            </a:r>
            <a:r>
              <a:rPr lang="en-US" sz="2300" dirty="0"/>
              <a:t> </a:t>
            </a:r>
            <a:r>
              <a:rPr lang="en-NG" sz="2300" dirty="0"/>
              <a:t>compromised. When this happens, education becomes a commodity to be </a:t>
            </a:r>
            <a:r>
              <a:rPr lang="en-US" sz="2300" dirty="0"/>
              <a:t>	</a:t>
            </a:r>
            <a:r>
              <a:rPr lang="en-NG" sz="2300" dirty="0"/>
              <a:t>purchased by the highest bidder, rather than a shared societal investment. In </a:t>
            </a:r>
            <a:r>
              <a:rPr lang="en-US" sz="2300" dirty="0"/>
              <a:t>	</a:t>
            </a:r>
            <a:r>
              <a:rPr lang="en-NG" sz="2300" dirty="0"/>
              <a:t>this way, the ideal of a university as a space for the pursuit of truth, public </a:t>
            </a:r>
            <a:r>
              <a:rPr lang="en-US" sz="2300" dirty="0"/>
              <a:t>	</a:t>
            </a:r>
            <a:r>
              <a:rPr lang="en-NG" sz="2300" dirty="0"/>
              <a:t>service, and inclusive development is diminished.</a:t>
            </a:r>
            <a:br>
              <a:rPr lang="en-US" sz="2300" dirty="0"/>
            </a:br>
            <a:br>
              <a:rPr lang="en-NG" sz="2300" dirty="0"/>
            </a:br>
            <a:r>
              <a:rPr lang="en-NG" sz="2300" dirty="0"/>
              <a:t>*</a:t>
            </a:r>
            <a:r>
              <a:rPr lang="en-US" sz="2300" dirty="0"/>
              <a:t>	</a:t>
            </a:r>
            <a:r>
              <a:rPr lang="en-NG" sz="2300" dirty="0"/>
              <a:t>Yet, even in the midst of this crisis the public university remains irreplaceable in </a:t>
            </a:r>
            <a:r>
              <a:rPr lang="en-US" sz="2300" dirty="0"/>
              <a:t>	</a:t>
            </a:r>
            <a:r>
              <a:rPr lang="en-NG" sz="2300" dirty="0"/>
              <a:t>Nigeria’s development project. It matters not only because of its scale or </a:t>
            </a:r>
            <a:r>
              <a:rPr lang="en-US" sz="2300" dirty="0"/>
              <a:t>	</a:t>
            </a:r>
            <a:r>
              <a:rPr lang="en-NG" sz="2300" dirty="0"/>
              <a:t>history, </a:t>
            </a:r>
            <a:r>
              <a:rPr lang="en-US" sz="2300" dirty="0"/>
              <a:t>	</a:t>
            </a:r>
            <a:r>
              <a:rPr lang="en-NG" sz="2300" dirty="0"/>
              <a:t>but because of its democratic, intellectual, and moral significance. To abandon the </a:t>
            </a:r>
            <a:r>
              <a:rPr lang="en-US" sz="2300" dirty="0"/>
              <a:t>	</a:t>
            </a:r>
            <a:r>
              <a:rPr lang="en-NG" sz="2300" dirty="0"/>
              <a:t>public university is to abandon the promise of education as a </a:t>
            </a:r>
            <a:r>
              <a:rPr lang="en-US" sz="2300" dirty="0"/>
              <a:t>	</a:t>
            </a:r>
            <a:r>
              <a:rPr lang="en-NG" sz="2300" dirty="0"/>
              <a:t>public good.</a:t>
            </a:r>
          </a:p>
        </p:txBody>
      </p:sp>
      <p:sp>
        <p:nvSpPr>
          <p:cNvPr id="2" name="TextBox 1">
            <a:extLst>
              <a:ext uri="{FF2B5EF4-FFF2-40B4-BE49-F238E27FC236}">
                <a16:creationId xmlns:a16="http://schemas.microsoft.com/office/drawing/2014/main" id="{72F998EF-9D06-6549-9D68-B33C56F1C858}"/>
              </a:ext>
            </a:extLst>
          </p:cNvPr>
          <p:cNvSpPr txBox="1"/>
          <p:nvPr/>
        </p:nvSpPr>
        <p:spPr>
          <a:xfrm>
            <a:off x="576943" y="0"/>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Why Public Universities Still Matter (I)</a:t>
            </a:r>
          </a:p>
        </p:txBody>
      </p:sp>
    </p:spTree>
    <p:extLst>
      <p:ext uri="{BB962C8B-B14F-4D97-AF65-F5344CB8AC3E}">
        <p14:creationId xmlns:p14="http://schemas.microsoft.com/office/powerpoint/2010/main" val="6476573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69D1A-3FC3-0931-5C8B-D20B7C48D76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E77B167-79CB-7880-6A10-185AC80F1898}"/>
              </a:ext>
            </a:extLst>
          </p:cNvPr>
          <p:cNvSpPr txBox="1">
            <a:spLocks noGrp="1"/>
          </p:cNvSpPr>
          <p:nvPr>
            <p:ph type="ctrTitle"/>
          </p:nvPr>
        </p:nvSpPr>
        <p:spPr>
          <a:xfrm>
            <a:off x="576942" y="1454116"/>
            <a:ext cx="11038113" cy="441563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400" dirty="0"/>
              <a:t>*</a:t>
            </a:r>
            <a:r>
              <a:rPr lang="en-US" sz="2400" dirty="0"/>
              <a:t>	</a:t>
            </a:r>
            <a:r>
              <a:rPr lang="en-NG" sz="2400" dirty="0"/>
              <a:t>Public universities still provide the most extensive access to higher education in </a:t>
            </a:r>
            <a:r>
              <a:rPr lang="en-US" sz="2400" dirty="0"/>
              <a:t>	</a:t>
            </a:r>
            <a:r>
              <a:rPr lang="en-NG" sz="2400" dirty="0"/>
              <a:t>Nigeria. As of 2024, federal and state universities account for over 80% of total </a:t>
            </a:r>
            <a:r>
              <a:rPr lang="en-US" sz="2400" dirty="0"/>
              <a:t>	</a:t>
            </a:r>
            <a:r>
              <a:rPr lang="en-NG" sz="2400" dirty="0" err="1"/>
              <a:t>enrollment</a:t>
            </a:r>
            <a:r>
              <a:rPr lang="en-NG" sz="2400" dirty="0"/>
              <a:t> in the tertiary education system (JAMB Annual Statistics, 2023). </a:t>
            </a:r>
            <a:r>
              <a:rPr lang="en-US" sz="2400" dirty="0"/>
              <a:t>	</a:t>
            </a:r>
            <a:r>
              <a:rPr lang="en-NG" sz="2400" dirty="0"/>
              <a:t>They remain the only viable option for millions of Nigerians, particularly those </a:t>
            </a:r>
            <a:r>
              <a:rPr lang="en-US" sz="2400" dirty="0"/>
              <a:t>	</a:t>
            </a:r>
            <a:r>
              <a:rPr lang="en-NG" sz="2400" dirty="0"/>
              <a:t>from low-income families and rural communities. For the majority of our </a:t>
            </a:r>
            <a:r>
              <a:rPr lang="en-US" sz="2400" dirty="0"/>
              <a:t>	</a:t>
            </a:r>
            <a:r>
              <a:rPr lang="en-NG" sz="2400" dirty="0"/>
              <a:t>youths, public universities become the only hope for escaping poverty and </a:t>
            </a:r>
            <a:r>
              <a:rPr lang="en-US" sz="2400" dirty="0"/>
              <a:t>	</a:t>
            </a:r>
            <a:r>
              <a:rPr lang="en-NG" sz="2400" dirty="0"/>
              <a:t>enhancing their prospects of better living standards in the future.</a:t>
            </a:r>
            <a:br>
              <a:rPr lang="en-US" sz="2400" dirty="0"/>
            </a:br>
            <a:br>
              <a:rPr lang="en-NG" sz="2400" dirty="0"/>
            </a:br>
            <a:r>
              <a:rPr lang="en-NG" sz="2400" dirty="0"/>
              <a:t>*</a:t>
            </a:r>
            <a:r>
              <a:rPr lang="en-US" sz="2400" dirty="0"/>
              <a:t>	</a:t>
            </a:r>
            <a:r>
              <a:rPr lang="en-NG" sz="2400" dirty="0"/>
              <a:t>No private or foreign institution, regardless of quality, can match this reach to </a:t>
            </a:r>
            <a:r>
              <a:rPr lang="en-US" sz="2400" dirty="0"/>
              <a:t>	</a:t>
            </a:r>
            <a:r>
              <a:rPr lang="en-NG" sz="2400" dirty="0"/>
              <a:t>provide this promise. The sheer scale of the public university system means </a:t>
            </a:r>
            <a:r>
              <a:rPr lang="en-US" sz="2400" dirty="0"/>
              <a:t>	</a:t>
            </a:r>
            <a:r>
              <a:rPr lang="en-NG" sz="2400" dirty="0"/>
              <a:t>that any effort to improve national productivity, innovation, or human capital </a:t>
            </a:r>
            <a:r>
              <a:rPr lang="en-US" sz="2400" dirty="0"/>
              <a:t>	</a:t>
            </a:r>
            <a:r>
              <a:rPr lang="en-NG" sz="2400" dirty="0"/>
              <a:t>development must pass through its corridors. There is no credible alternative to </a:t>
            </a:r>
            <a:r>
              <a:rPr lang="en-US" sz="2400" dirty="0"/>
              <a:t>	</a:t>
            </a:r>
            <a:r>
              <a:rPr lang="en-NG" sz="2400" dirty="0"/>
              <a:t>fixing it.</a:t>
            </a:r>
          </a:p>
        </p:txBody>
      </p:sp>
      <p:sp>
        <p:nvSpPr>
          <p:cNvPr id="2" name="TextBox 1">
            <a:extLst>
              <a:ext uri="{FF2B5EF4-FFF2-40B4-BE49-F238E27FC236}">
                <a16:creationId xmlns:a16="http://schemas.microsoft.com/office/drawing/2014/main" id="{36AE8234-7263-2637-5D9C-4F21A3FB82EB}"/>
              </a:ext>
            </a:extLst>
          </p:cNvPr>
          <p:cNvSpPr txBox="1"/>
          <p:nvPr/>
        </p:nvSpPr>
        <p:spPr>
          <a:xfrm>
            <a:off x="576942" y="239486"/>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Why Public Universities Still Matter (I</a:t>
            </a:r>
            <a:r>
              <a:rPr lang="en-US" sz="3200" b="1" dirty="0">
                <a:solidFill>
                  <a:schemeClr val="tx2">
                    <a:lumMod val="75000"/>
                    <a:lumOff val="25000"/>
                  </a:schemeClr>
                </a:solidFill>
              </a:rPr>
              <a:t>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38001590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94DD1-48CA-4A6D-2E01-17F048B3ACD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15D693E-16B1-85E1-E6B0-2B2919AD99D4}"/>
              </a:ext>
            </a:extLst>
          </p:cNvPr>
          <p:cNvSpPr txBox="1">
            <a:spLocks noGrp="1"/>
          </p:cNvSpPr>
          <p:nvPr>
            <p:ph type="ctrTitle"/>
          </p:nvPr>
        </p:nvSpPr>
        <p:spPr>
          <a:xfrm>
            <a:off x="685799" y="1011427"/>
            <a:ext cx="11038113" cy="562032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100" dirty="0"/>
              <a:t>*	</a:t>
            </a:r>
            <a:r>
              <a:rPr lang="en-NG" sz="2100" dirty="0"/>
              <a:t>Public universities have historically played a key role in fostering national identity and </a:t>
            </a:r>
            <a:r>
              <a:rPr lang="en-US" sz="2100" dirty="0"/>
              <a:t>	</a:t>
            </a:r>
            <a:r>
              <a:rPr lang="en-NG" sz="2100" dirty="0"/>
              <a:t>promoting cross-cultural understanding. From their admissions policies to their staff </a:t>
            </a:r>
            <a:r>
              <a:rPr lang="en-US" sz="2100" dirty="0"/>
              <a:t>	</a:t>
            </a:r>
            <a:r>
              <a:rPr lang="en-NG" sz="2100" dirty="0"/>
              <a:t>composition, they serve as melting pots of Nigeria’s plural identities. Campuses such as </a:t>
            </a:r>
            <a:r>
              <a:rPr lang="en-US" sz="2100" dirty="0"/>
              <a:t>	</a:t>
            </a:r>
            <a:r>
              <a:rPr lang="en-NG" sz="2100" dirty="0"/>
              <a:t>Zaria, Nsukka, Sokoto, Ibadan, Maiduguri and Kano were once revered as spaces where </a:t>
            </a:r>
            <a:r>
              <a:rPr lang="en-US" sz="2100" dirty="0"/>
              <a:t>	</a:t>
            </a:r>
            <a:r>
              <a:rPr lang="en-NG" sz="2100" dirty="0"/>
              <a:t>Hausa, Igbo, Yoruba, Fulani, Kanuri, Ijaw, Tiv and other students shared hostels, meals, </a:t>
            </a:r>
            <a:r>
              <a:rPr lang="en-US" sz="2100" dirty="0"/>
              <a:t>	</a:t>
            </a:r>
            <a:r>
              <a:rPr lang="en-NG" sz="2100" dirty="0"/>
              <a:t>lectures, and perspectives.</a:t>
            </a:r>
            <a:br>
              <a:rPr lang="en-US" sz="2100" dirty="0"/>
            </a:br>
            <a:br>
              <a:rPr lang="en-NG" sz="2100" dirty="0"/>
            </a:br>
            <a:r>
              <a:rPr lang="en-NG" sz="2100" dirty="0"/>
              <a:t>*</a:t>
            </a:r>
            <a:r>
              <a:rPr lang="en-US" sz="2100" dirty="0"/>
              <a:t>	</a:t>
            </a:r>
            <a:r>
              <a:rPr lang="en-NG" sz="2100" dirty="0"/>
              <a:t>These universities were, and can still be, laboratories of national integration, spaces that </a:t>
            </a:r>
            <a:r>
              <a:rPr lang="en-US" sz="2100" dirty="0"/>
              <a:t>	</a:t>
            </a:r>
            <a:r>
              <a:rPr lang="en-NG" sz="2100" dirty="0"/>
              <a:t>nurture dialogue across difference and help forge the values of tolerance, empathy, and </a:t>
            </a:r>
            <a:r>
              <a:rPr lang="en-US" sz="2100" dirty="0"/>
              <a:t>	</a:t>
            </a:r>
            <a:r>
              <a:rPr lang="en-NG" sz="2100" dirty="0"/>
              <a:t>civic engagement so desperately needed in our increasingly polarized and polarizing </a:t>
            </a:r>
            <a:r>
              <a:rPr lang="en-US" sz="2100" dirty="0"/>
              <a:t>	</a:t>
            </a:r>
            <a:r>
              <a:rPr lang="en-NG" sz="2100" dirty="0"/>
              <a:t>societies.</a:t>
            </a:r>
            <a:br>
              <a:rPr lang="en-US" sz="2100" dirty="0"/>
            </a:br>
            <a:br>
              <a:rPr lang="en-NG" sz="2100" dirty="0"/>
            </a:br>
            <a:r>
              <a:rPr lang="en-NG" sz="2100" dirty="0"/>
              <a:t>*</a:t>
            </a:r>
            <a:r>
              <a:rPr lang="en-US" sz="2100" dirty="0"/>
              <a:t>	</a:t>
            </a:r>
            <a:r>
              <a:rPr lang="en-NG" sz="2100" dirty="0"/>
              <a:t>Beyond serving development and unity, public universities are repositories of our </a:t>
            </a:r>
            <a:r>
              <a:rPr lang="en-US" sz="2100" dirty="0"/>
              <a:t>	</a:t>
            </a:r>
            <a:r>
              <a:rPr lang="en-NG" sz="2100" dirty="0"/>
              <a:t>intellectual history. They house the archives, traditions, languages, philosophies, and </a:t>
            </a:r>
            <a:r>
              <a:rPr lang="en-US" sz="2100" dirty="0"/>
              <a:t>	</a:t>
            </a:r>
            <a:r>
              <a:rPr lang="en-NG" sz="2100" dirty="0"/>
              <a:t>research output that define who we are as a people. They train our historians, </a:t>
            </a:r>
            <a:r>
              <a:rPr lang="en-US" sz="2100" dirty="0"/>
              <a:t>	</a:t>
            </a:r>
            <a:r>
              <a:rPr lang="en-NG" sz="2100" dirty="0"/>
              <a:t>philosophers, archaeologists, social scientists and linguists, disciplines often neglected by </a:t>
            </a:r>
            <a:r>
              <a:rPr lang="en-US" sz="2100" dirty="0"/>
              <a:t>	</a:t>
            </a:r>
            <a:r>
              <a:rPr lang="en-NG" sz="2100" dirty="0"/>
              <a:t>market-driven institutions but essential for cultural survival and national self-awareness. </a:t>
            </a:r>
            <a:r>
              <a:rPr lang="en-US" sz="2100" dirty="0"/>
              <a:t>	</a:t>
            </a:r>
            <a:r>
              <a:rPr lang="en-NG" sz="2100" dirty="0"/>
              <a:t>Public universities remain the most important institutional memory of Nigeria’s post-</a:t>
            </a:r>
            <a:r>
              <a:rPr lang="en-US" sz="2100" dirty="0"/>
              <a:t>	</a:t>
            </a:r>
            <a:r>
              <a:rPr lang="en-NG" sz="2100" dirty="0"/>
              <a:t>colonial journey, and their decay risks an amnesia that is both historical and intellectual.</a:t>
            </a:r>
          </a:p>
        </p:txBody>
      </p:sp>
      <p:sp>
        <p:nvSpPr>
          <p:cNvPr id="2" name="TextBox 1">
            <a:extLst>
              <a:ext uri="{FF2B5EF4-FFF2-40B4-BE49-F238E27FC236}">
                <a16:creationId xmlns:a16="http://schemas.microsoft.com/office/drawing/2014/main" id="{448630EC-1D24-58BF-D2F9-E8781830E346}"/>
              </a:ext>
            </a:extLst>
          </p:cNvPr>
          <p:cNvSpPr txBox="1"/>
          <p:nvPr/>
        </p:nvSpPr>
        <p:spPr>
          <a:xfrm>
            <a:off x="838200" y="226252"/>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Why Public Universities Still Matter (I</a:t>
            </a:r>
            <a:r>
              <a:rPr lang="en-US" sz="3200" b="1" dirty="0">
                <a:solidFill>
                  <a:schemeClr val="tx2">
                    <a:lumMod val="75000"/>
                    <a:lumOff val="25000"/>
                  </a:schemeClr>
                </a:solidFill>
              </a:rPr>
              <a:t>II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413902368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04FEE-C195-7637-03F3-2814DDA4D5C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11DEB6E-C476-CE0B-4F00-4C8C13303AA4}"/>
              </a:ext>
            </a:extLst>
          </p:cNvPr>
          <p:cNvSpPr txBox="1">
            <a:spLocks noGrp="1"/>
          </p:cNvSpPr>
          <p:nvPr>
            <p:ph type="ctrTitle"/>
          </p:nvPr>
        </p:nvSpPr>
        <p:spPr>
          <a:xfrm>
            <a:off x="685799" y="886521"/>
            <a:ext cx="11038113" cy="574522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For many Nigerians, including this speaker, the public university has been the </a:t>
            </a:r>
            <a:r>
              <a:rPr lang="en-US" sz="2400" dirty="0"/>
              <a:t>	</a:t>
            </a:r>
            <a:r>
              <a:rPr lang="en-NG" sz="2400" dirty="0"/>
              <a:t>ladder to personal growth, family transformation, and national service. It </a:t>
            </a:r>
            <a:r>
              <a:rPr lang="en-US" sz="2400" dirty="0"/>
              <a:t>	</a:t>
            </a:r>
            <a:r>
              <a:rPr lang="en-NG" sz="2400" dirty="0"/>
              <a:t>remains the single most powerful engine of social mobility in the country. To </a:t>
            </a:r>
            <a:r>
              <a:rPr lang="en-US" sz="2400" dirty="0"/>
              <a:t>	</a:t>
            </a:r>
            <a:r>
              <a:rPr lang="en-NG" sz="2400" dirty="0"/>
              <a:t>allow it to collapse is to institutionalise a permanent class divide, where only </a:t>
            </a:r>
            <a:r>
              <a:rPr lang="en-US" sz="2400" dirty="0"/>
              <a:t>	</a:t>
            </a:r>
            <a:r>
              <a:rPr lang="en-NG" sz="2400" dirty="0"/>
              <a:t>the wealthy can access quality university education, and the rest must settle </a:t>
            </a:r>
            <a:r>
              <a:rPr lang="en-US" sz="2400" dirty="0"/>
              <a:t>	</a:t>
            </a:r>
            <a:r>
              <a:rPr lang="en-NG" sz="2400" dirty="0"/>
              <a:t>for declining, unstable, or irrelevant alternatives that are on offer in our stressed </a:t>
            </a:r>
            <a:r>
              <a:rPr lang="en-US" sz="2400" dirty="0"/>
              <a:t>	</a:t>
            </a:r>
            <a:r>
              <a:rPr lang="en-NG" sz="2400" dirty="0"/>
              <a:t>and overstretched public universities.</a:t>
            </a:r>
            <a:br>
              <a:rPr lang="en-US" sz="2400" dirty="0"/>
            </a:br>
            <a:br>
              <a:rPr lang="en-NG" sz="2400" dirty="0"/>
            </a:br>
            <a:r>
              <a:rPr lang="en-NG" sz="2400" dirty="0"/>
              <a:t>*</a:t>
            </a:r>
            <a:r>
              <a:rPr lang="en-US" sz="2400" dirty="0"/>
              <a:t>	</a:t>
            </a:r>
            <a:r>
              <a:rPr lang="en-NG" sz="2400" dirty="0"/>
              <a:t>There Is another compelling reason why public universities matter, especially </a:t>
            </a:r>
            <a:r>
              <a:rPr lang="en-US" sz="2400" dirty="0"/>
              <a:t>	</a:t>
            </a:r>
            <a:r>
              <a:rPr lang="en-NG" sz="2400" dirty="0"/>
              <a:t>here in Nigeria. Beyond the lecture halls, laboratories, and examinations, the </a:t>
            </a:r>
            <a:r>
              <a:rPr lang="en-US" sz="2400" dirty="0"/>
              <a:t>	</a:t>
            </a:r>
            <a:r>
              <a:rPr lang="en-NG" sz="2400" dirty="0"/>
              <a:t>university bears a higher responsibility, to serve as a steward of democracy and </a:t>
            </a:r>
            <a:r>
              <a:rPr lang="en-US" sz="2400" dirty="0"/>
              <a:t>	</a:t>
            </a:r>
            <a:r>
              <a:rPr lang="en-NG" sz="2400" dirty="0"/>
              <a:t>a cultivator of civic values. In societies undergoing democratic turbulence, like </a:t>
            </a:r>
            <a:r>
              <a:rPr lang="en-US" sz="2400" dirty="0"/>
              <a:t>	</a:t>
            </a:r>
            <a:r>
              <a:rPr lang="en-NG" sz="2400" dirty="0"/>
              <a:t>Nigeria, the university must act not only as a producer of technical skills but as </a:t>
            </a:r>
            <a:r>
              <a:rPr lang="en-US" sz="2400" dirty="0"/>
              <a:t>	</a:t>
            </a:r>
            <a:r>
              <a:rPr lang="en-NG" sz="2400" dirty="0"/>
              <a:t>a generator of democratic consciousness. It must model the ideals it seeks to </a:t>
            </a:r>
            <a:r>
              <a:rPr lang="en-US" sz="2400" dirty="0"/>
              <a:t>	</a:t>
            </a:r>
            <a:r>
              <a:rPr lang="en-NG" sz="2400" dirty="0" err="1"/>
              <a:t>instill</a:t>
            </a:r>
            <a:r>
              <a:rPr lang="en-NG" sz="2400" dirty="0"/>
              <a:t>: deliberation over dogma, truth over propaganda, dissent over conformity, </a:t>
            </a:r>
            <a:r>
              <a:rPr lang="en-US" sz="2400" dirty="0"/>
              <a:t>	</a:t>
            </a:r>
            <a:r>
              <a:rPr lang="en-NG" sz="2400" dirty="0"/>
              <a:t>and service over self-interest.</a:t>
            </a:r>
            <a:br>
              <a:rPr lang="en-NG" sz="2400" dirty="0"/>
            </a:br>
            <a:r>
              <a:rPr lang="en-NG" sz="2400" dirty="0"/>
              <a:t>.</a:t>
            </a:r>
          </a:p>
        </p:txBody>
      </p:sp>
      <p:sp>
        <p:nvSpPr>
          <p:cNvPr id="2" name="TextBox 1">
            <a:extLst>
              <a:ext uri="{FF2B5EF4-FFF2-40B4-BE49-F238E27FC236}">
                <a16:creationId xmlns:a16="http://schemas.microsoft.com/office/drawing/2014/main" id="{09D9539A-B9C9-9F12-CFB2-B433030DE157}"/>
              </a:ext>
            </a:extLst>
          </p:cNvPr>
          <p:cNvSpPr txBox="1"/>
          <p:nvPr/>
        </p:nvSpPr>
        <p:spPr>
          <a:xfrm>
            <a:off x="838200" y="226252"/>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Why Public Universities Still Matter (I</a:t>
            </a:r>
            <a:r>
              <a:rPr lang="en-US" sz="3200" b="1" dirty="0">
                <a:solidFill>
                  <a:schemeClr val="tx2">
                    <a:lumMod val="75000"/>
                    <a:lumOff val="25000"/>
                  </a:schemeClr>
                </a:solidFill>
              </a:rPr>
              <a:t>V</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392292392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89BFE-246F-7F75-AA9A-65B5C008B00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64E948F-1D55-0018-5BBD-F21EBEA7BCF7}"/>
              </a:ext>
            </a:extLst>
          </p:cNvPr>
          <p:cNvSpPr txBox="1">
            <a:spLocks noGrp="1"/>
          </p:cNvSpPr>
          <p:nvPr>
            <p:ph type="ctrTitle"/>
          </p:nvPr>
        </p:nvSpPr>
        <p:spPr>
          <a:xfrm>
            <a:off x="685799" y="886521"/>
            <a:ext cx="11038113" cy="574522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In the Nigerian context, where democracy remains fragile and often contested, </a:t>
            </a:r>
            <a:r>
              <a:rPr lang="en-US" sz="2400" dirty="0"/>
              <a:t>	</a:t>
            </a:r>
            <a:r>
              <a:rPr lang="en-NG" sz="2400" dirty="0"/>
              <a:t>the civic role of the university is more urgent than ever. For decades, Nigerian </a:t>
            </a:r>
            <a:r>
              <a:rPr lang="en-US" sz="2400" dirty="0"/>
              <a:t>	</a:t>
            </a:r>
            <a:r>
              <a:rPr lang="en-NG" sz="2400" dirty="0"/>
              <a:t>universities were at the forefront of national consciousness. In the 1970s and </a:t>
            </a:r>
            <a:r>
              <a:rPr lang="en-US" sz="2400" dirty="0"/>
              <a:t>	</a:t>
            </a:r>
            <a:r>
              <a:rPr lang="en-NG" sz="2400" dirty="0"/>
              <a:t>early 1980s, first and second generation universities provided platforms for </a:t>
            </a:r>
            <a:r>
              <a:rPr lang="en-US" sz="2400" dirty="0"/>
              <a:t>	</a:t>
            </a:r>
            <a:r>
              <a:rPr lang="en-NG" sz="2400" dirty="0"/>
              <a:t>public debate, resistance to authoritarianism, and training of future leaders. </a:t>
            </a:r>
            <a:r>
              <a:rPr lang="en-US" sz="2400" dirty="0"/>
              <a:t>	</a:t>
            </a:r>
            <a:r>
              <a:rPr lang="en-NG" sz="2400" dirty="0"/>
              <a:t>But in recent years, a combination of internal decay and external pressure has </a:t>
            </a:r>
            <a:r>
              <a:rPr lang="en-US" sz="2400" dirty="0"/>
              <a:t>	</a:t>
            </a:r>
            <a:r>
              <a:rPr lang="en-NG" sz="2400" dirty="0"/>
              <a:t>weakened this civic function. The public university has become increasingly </a:t>
            </a:r>
            <a:r>
              <a:rPr lang="en-US" sz="2400" dirty="0"/>
              <a:t>	</a:t>
            </a:r>
            <a:r>
              <a:rPr lang="en-NG" sz="2400" dirty="0"/>
              <a:t>insular, preoccupied with institutional survival rather than national leadership. </a:t>
            </a:r>
            <a:r>
              <a:rPr lang="en-US" sz="2400" dirty="0"/>
              <a:t>	</a:t>
            </a:r>
            <a:r>
              <a:rPr lang="en-NG" sz="2400" dirty="0"/>
              <a:t>Yet, if democracy is to deepen and endure, the public university in Nigeria must </a:t>
            </a:r>
            <a:r>
              <a:rPr lang="en-US" sz="2400" dirty="0"/>
              <a:t>	</a:t>
            </a:r>
            <a:r>
              <a:rPr lang="en-NG" sz="2400" dirty="0"/>
              <a:t>reclaim its place as the conscience of society.</a:t>
            </a:r>
            <a:br>
              <a:rPr lang="en-US" sz="2400" dirty="0"/>
            </a:br>
            <a:br>
              <a:rPr lang="en-NG" sz="2400" dirty="0"/>
            </a:br>
            <a:r>
              <a:rPr lang="en-NG" sz="2400" dirty="0"/>
              <a:t>*</a:t>
            </a:r>
            <a:r>
              <a:rPr lang="en-US" sz="2400" dirty="0"/>
              <a:t>	</a:t>
            </a:r>
            <a:r>
              <a:rPr lang="en-NG" sz="2400" dirty="0"/>
              <a:t>Indeed, as the renowned African scholar Ali A. Mazrui once observed, “The </a:t>
            </a:r>
            <a:r>
              <a:rPr lang="en-US" sz="2400" dirty="0"/>
              <a:t>	</a:t>
            </a:r>
            <a:r>
              <a:rPr lang="en-NG" sz="2400" dirty="0"/>
              <a:t>university must be the conscience of society. If it is not prepared to speak truth </a:t>
            </a:r>
            <a:r>
              <a:rPr lang="en-US" sz="2400" dirty="0"/>
              <a:t>	</a:t>
            </a:r>
            <a:r>
              <a:rPr lang="en-NG" sz="2400" dirty="0"/>
              <a:t>to power, to champion justice and to defend reason, then it has lost its soul.” </a:t>
            </a:r>
            <a:r>
              <a:rPr lang="en-US" sz="2400" dirty="0"/>
              <a:t>	</a:t>
            </a:r>
            <a:r>
              <a:rPr lang="en-NG" sz="2400" dirty="0"/>
              <a:t>These words, whether apocryphal or paraphrased, ring especially true today. In </a:t>
            </a:r>
            <a:r>
              <a:rPr lang="en-US" sz="2400" dirty="0"/>
              <a:t>	</a:t>
            </a:r>
            <a:r>
              <a:rPr lang="en-NG" sz="2400" dirty="0"/>
              <a:t>reclaiming the democratic imagination, Nigerian universities may yet recover </a:t>
            </a:r>
            <a:r>
              <a:rPr lang="en-US" sz="2400" dirty="0"/>
              <a:t>	</a:t>
            </a:r>
            <a:r>
              <a:rPr lang="en-NG" sz="2400" dirty="0"/>
              <a:t>their soul, and in doing so, help redeem the soul of the nation itself..</a:t>
            </a:r>
          </a:p>
        </p:txBody>
      </p:sp>
      <p:sp>
        <p:nvSpPr>
          <p:cNvPr id="2" name="TextBox 1">
            <a:extLst>
              <a:ext uri="{FF2B5EF4-FFF2-40B4-BE49-F238E27FC236}">
                <a16:creationId xmlns:a16="http://schemas.microsoft.com/office/drawing/2014/main" id="{23EE3357-4160-6B0A-51C3-7F0DAA0B798A}"/>
              </a:ext>
            </a:extLst>
          </p:cNvPr>
          <p:cNvSpPr txBox="1"/>
          <p:nvPr/>
        </p:nvSpPr>
        <p:spPr>
          <a:xfrm>
            <a:off x="794657" y="226252"/>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Why Public Universities Still Matter (</a:t>
            </a:r>
            <a:r>
              <a:rPr lang="en-US" sz="3200" b="1" dirty="0">
                <a:solidFill>
                  <a:schemeClr val="tx2">
                    <a:lumMod val="75000"/>
                    <a:lumOff val="25000"/>
                  </a:schemeClr>
                </a:solidFill>
              </a:rPr>
              <a:t>V</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113418998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C1E1E-5106-23A2-C2D3-17447FFFCEF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E006239-7BB1-02C4-5969-B8B7793B0F68}"/>
              </a:ext>
            </a:extLst>
          </p:cNvPr>
          <p:cNvSpPr txBox="1">
            <a:spLocks noGrp="1"/>
          </p:cNvSpPr>
          <p:nvPr>
            <p:ph type="ctrTitle"/>
          </p:nvPr>
        </p:nvSpPr>
        <p:spPr>
          <a:xfrm>
            <a:off x="576943" y="1811926"/>
            <a:ext cx="11038113" cy="375083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Finally, the public university matters because it is a strategic asset. In today’s </a:t>
            </a:r>
            <a:r>
              <a:rPr lang="en-US" sz="2400" dirty="0"/>
              <a:t>	</a:t>
            </a:r>
            <a:r>
              <a:rPr lang="en-NG" sz="2400" dirty="0"/>
              <a:t>global knowledge economy, a nation that cannot produce knowledge will </a:t>
            </a:r>
            <a:r>
              <a:rPr lang="en-US" sz="2400" dirty="0"/>
              <a:t>	</a:t>
            </a:r>
            <a:r>
              <a:rPr lang="en-NG" sz="2400" dirty="0"/>
              <a:t>remain dependent, peripheral, and vulnerable. Nigeria’s ability to fight </a:t>
            </a:r>
            <a:r>
              <a:rPr lang="en-US" sz="2400" dirty="0"/>
              <a:t>	</a:t>
            </a:r>
            <a:r>
              <a:rPr lang="en-NG" sz="2400" dirty="0"/>
              <a:t>pandemics, manage natural resources, build technology, and govern effectively </a:t>
            </a:r>
            <a:r>
              <a:rPr lang="en-US" sz="2400" dirty="0"/>
              <a:t>	</a:t>
            </a:r>
            <a:r>
              <a:rPr lang="en-NG" sz="2400" dirty="0"/>
              <a:t>depends on the health of its public universities. A sovereign state without </a:t>
            </a:r>
            <a:r>
              <a:rPr lang="en-US" sz="2400" dirty="0"/>
              <a:t>	</a:t>
            </a:r>
            <a:r>
              <a:rPr lang="en-NG" sz="2400" dirty="0"/>
              <a:t>intellectual capacity is a hollow state.</a:t>
            </a:r>
            <a:br>
              <a:rPr lang="en-US" sz="2400" dirty="0"/>
            </a:br>
            <a:br>
              <a:rPr lang="en-NG" sz="2400" dirty="0"/>
            </a:br>
            <a:r>
              <a:rPr lang="en-NG" sz="2400" dirty="0"/>
              <a:t>*</a:t>
            </a:r>
            <a:r>
              <a:rPr lang="en-US" sz="2400" dirty="0"/>
              <a:t>	</a:t>
            </a:r>
            <a:r>
              <a:rPr lang="en-NG" sz="2400" dirty="0"/>
              <a:t>Public universities still matter, not just because they are part of our past, but </a:t>
            </a:r>
            <a:r>
              <a:rPr lang="en-US" sz="2400" dirty="0"/>
              <a:t>	</a:t>
            </a:r>
            <a:r>
              <a:rPr lang="en-NG" sz="2400" dirty="0"/>
              <a:t>because they are indispensable to any viable future. To reform them is not a </a:t>
            </a:r>
            <a:r>
              <a:rPr lang="en-US" sz="2400" dirty="0"/>
              <a:t>	</a:t>
            </a:r>
            <a:r>
              <a:rPr lang="en-NG" sz="2400" dirty="0"/>
              <a:t>favour to students, parents or lecturers; it is a national imperative.</a:t>
            </a:r>
            <a:br>
              <a:rPr lang="en-NG" sz="2400" dirty="0"/>
            </a:br>
            <a:endParaRPr lang="en-NG" sz="2400" dirty="0"/>
          </a:p>
        </p:txBody>
      </p:sp>
      <p:sp>
        <p:nvSpPr>
          <p:cNvPr id="2" name="TextBox 1">
            <a:extLst>
              <a:ext uri="{FF2B5EF4-FFF2-40B4-BE49-F238E27FC236}">
                <a16:creationId xmlns:a16="http://schemas.microsoft.com/office/drawing/2014/main" id="{FFF2A826-3A2C-CD33-C2AC-9759AE3E3254}"/>
              </a:ext>
            </a:extLst>
          </p:cNvPr>
          <p:cNvSpPr txBox="1"/>
          <p:nvPr/>
        </p:nvSpPr>
        <p:spPr>
          <a:xfrm>
            <a:off x="794657" y="226252"/>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Why Public Universities Still Matter (</a:t>
            </a:r>
            <a:r>
              <a:rPr lang="en-US" sz="3200" b="1" dirty="0">
                <a:solidFill>
                  <a:schemeClr val="tx2">
                    <a:lumMod val="75000"/>
                    <a:lumOff val="25000"/>
                  </a:schemeClr>
                </a:solidFill>
              </a:rPr>
              <a:t>VI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292086127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27197-39B7-671B-022E-C1CFA998DB5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FC0CBF9-465B-1B88-8AAD-7D5E4CCDCE57}"/>
              </a:ext>
            </a:extLst>
          </p:cNvPr>
          <p:cNvSpPr txBox="1">
            <a:spLocks noGrp="1"/>
          </p:cNvSpPr>
          <p:nvPr>
            <p:ph type="ctrTitle"/>
          </p:nvPr>
        </p:nvSpPr>
        <p:spPr>
          <a:xfrm>
            <a:off x="576943" y="1257389"/>
            <a:ext cx="11038113" cy="527420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200" dirty="0"/>
              <a:t>*	</a:t>
            </a:r>
            <a:r>
              <a:rPr lang="en-NG" sz="2200" dirty="0"/>
              <a:t>While this lecture has rightly emphasized the gravity of the challenges confronting </a:t>
            </a:r>
            <a:r>
              <a:rPr lang="en-US" sz="2200" dirty="0"/>
              <a:t>	</a:t>
            </a:r>
            <a:r>
              <a:rPr lang="en-NG" sz="2200" dirty="0"/>
              <a:t>Nigeria’s public university system, it would be intellectually remiss and historically </a:t>
            </a:r>
            <a:r>
              <a:rPr lang="en-US" sz="2200" dirty="0"/>
              <a:t>	</a:t>
            </a:r>
            <a:r>
              <a:rPr lang="en-NG" sz="2200" dirty="0"/>
              <a:t>inaccurate to ignore the significant steps already taken in recent years to engineer </a:t>
            </a:r>
            <a:r>
              <a:rPr lang="en-US" sz="2200" dirty="0"/>
              <a:t>	</a:t>
            </a:r>
            <a:r>
              <a:rPr lang="en-NG" sz="2200" dirty="0"/>
              <a:t>reform and reimagine the sector. Indeed, there have been credible attempts to lay the </a:t>
            </a:r>
            <a:r>
              <a:rPr lang="en-US" sz="2200" dirty="0"/>
              <a:t>	</a:t>
            </a:r>
            <a:r>
              <a:rPr lang="en-NG" sz="2200" dirty="0"/>
              <a:t>groundwork for reform, led primarily by the Federal Ministry of Education and the </a:t>
            </a:r>
            <a:r>
              <a:rPr lang="en-US" sz="2200" dirty="0"/>
              <a:t>	</a:t>
            </a:r>
            <a:r>
              <a:rPr lang="en-NG" sz="2200" dirty="0"/>
              <a:t>National Universities Commission (NUC), under the stewardship of committed </a:t>
            </a:r>
            <a:r>
              <a:rPr lang="en-US" sz="2200" dirty="0"/>
              <a:t>	</a:t>
            </a:r>
            <a:r>
              <a:rPr lang="en-NG" sz="2200" dirty="0"/>
              <a:t>stakeholders within and outside the university system.</a:t>
            </a:r>
            <a:br>
              <a:rPr lang="en-US" sz="2200" dirty="0"/>
            </a:br>
            <a:br>
              <a:rPr lang="en-NG" sz="2200" dirty="0"/>
            </a:br>
            <a:r>
              <a:rPr lang="en-NG" sz="2200" dirty="0"/>
              <a:t>*</a:t>
            </a:r>
            <a:r>
              <a:rPr lang="en-US" sz="2200" dirty="0"/>
              <a:t>	</a:t>
            </a:r>
            <a:r>
              <a:rPr lang="en-NG" sz="2200" dirty="0"/>
              <a:t>Three of these initiatives will be identified and discussed in this section of the paper. </a:t>
            </a:r>
            <a:r>
              <a:rPr lang="en-US" sz="2200" dirty="0"/>
              <a:t>	</a:t>
            </a:r>
            <a:r>
              <a:rPr lang="en-NG" sz="2200" dirty="0"/>
              <a:t>First, the Blueprint for the Rapid Revitalization of University Education in Nigeria (2018–</a:t>
            </a:r>
            <a:r>
              <a:rPr lang="en-US" sz="2200" dirty="0"/>
              <a:t>	</a:t>
            </a:r>
            <a:r>
              <a:rPr lang="en-NG" sz="2200" dirty="0"/>
              <a:t>2023), developed by the National Universities Commission (NUC) under the guidance </a:t>
            </a:r>
            <a:r>
              <a:rPr lang="en-US" sz="2200" dirty="0"/>
              <a:t>	</a:t>
            </a:r>
            <a:r>
              <a:rPr lang="en-NG" sz="2200" dirty="0"/>
              <a:t>of its Strategy Advisory Committee (STRADVCOM). Secondly, the establishment of </a:t>
            </a:r>
            <a:r>
              <a:rPr lang="en-US" sz="2200" dirty="0"/>
              <a:t>	</a:t>
            </a:r>
            <a:r>
              <a:rPr lang="en-NG" sz="2200" dirty="0"/>
              <a:t>NELFUND by the Federal Government as a transformative effort to broaden access to </a:t>
            </a:r>
            <a:r>
              <a:rPr lang="en-US" sz="2200" dirty="0"/>
              <a:t>	</a:t>
            </a:r>
            <a:r>
              <a:rPr lang="en-NG" sz="2200" dirty="0"/>
              <a:t>higher education. And thirdly, the seven-year moratorium on the establishment of new </a:t>
            </a:r>
            <a:r>
              <a:rPr lang="en-US" sz="2200" dirty="0"/>
              <a:t>	</a:t>
            </a:r>
            <a:r>
              <a:rPr lang="en-NG" sz="2200" dirty="0"/>
              <a:t>institutions of higher education in the country designed to halt unplanned proliferation </a:t>
            </a:r>
            <a:r>
              <a:rPr lang="en-US" sz="2200" dirty="0"/>
              <a:t>	</a:t>
            </a:r>
            <a:r>
              <a:rPr lang="en-NG" sz="2200" dirty="0"/>
              <a:t>of public universities and inaugurate a regime of orderly development of the existing </a:t>
            </a:r>
            <a:r>
              <a:rPr lang="en-US" sz="2200" dirty="0"/>
              <a:t>	</a:t>
            </a:r>
            <a:r>
              <a:rPr lang="en-NG" sz="2200" dirty="0"/>
              <a:t>institutions.</a:t>
            </a:r>
          </a:p>
        </p:txBody>
      </p:sp>
      <p:sp>
        <p:nvSpPr>
          <p:cNvPr id="2" name="TextBox 1">
            <a:extLst>
              <a:ext uri="{FF2B5EF4-FFF2-40B4-BE49-F238E27FC236}">
                <a16:creationId xmlns:a16="http://schemas.microsoft.com/office/drawing/2014/main" id="{E92910A0-0B55-AA5E-6770-D78BC83605DD}"/>
              </a:ext>
            </a:extLst>
          </p:cNvPr>
          <p:cNvSpPr txBox="1"/>
          <p:nvPr/>
        </p:nvSpPr>
        <p:spPr>
          <a:xfrm>
            <a:off x="794657" y="226252"/>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Acknowledging Recent Reform Efforts in the System</a:t>
            </a:r>
          </a:p>
        </p:txBody>
      </p:sp>
    </p:spTree>
    <p:extLst>
      <p:ext uri="{BB962C8B-B14F-4D97-AF65-F5344CB8AC3E}">
        <p14:creationId xmlns:p14="http://schemas.microsoft.com/office/powerpoint/2010/main" val="1857646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A0CAF-FF46-739D-82F7-58F0FB0A76B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5C01443-A341-C393-2D71-DEFB49CF4975}"/>
              </a:ext>
            </a:extLst>
          </p:cNvPr>
          <p:cNvSpPr txBox="1">
            <a:spLocks noGrp="1"/>
          </p:cNvSpPr>
          <p:nvPr>
            <p:ph type="ctrTitle"/>
          </p:nvPr>
        </p:nvSpPr>
        <p:spPr>
          <a:xfrm>
            <a:off x="576943" y="1303470"/>
            <a:ext cx="11038113" cy="535704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900" dirty="0"/>
              <a:t>*	</a:t>
            </a:r>
            <a:r>
              <a:rPr lang="en-NG" sz="1900" dirty="0"/>
              <a:t>One of the most comprehensive reform initiatives in the last decade was the development of a </a:t>
            </a:r>
            <a:r>
              <a:rPr lang="en-US" sz="1900" dirty="0"/>
              <a:t>	</a:t>
            </a:r>
            <a:r>
              <a:rPr lang="en-NG" sz="1900" dirty="0"/>
              <a:t>strategic policy document titled “A Blueprint for the Rapid Revitalization of University Education in </a:t>
            </a:r>
            <a:r>
              <a:rPr lang="en-US" sz="1900" dirty="0"/>
              <a:t>	</a:t>
            </a:r>
            <a:r>
              <a:rPr lang="en-NG" sz="1900" dirty="0"/>
              <a:t>Nigeria (2018–2023)”. This Blueprint was the product of deep reflection and expert engagement, </a:t>
            </a:r>
            <a:r>
              <a:rPr lang="en-US" sz="1900" dirty="0"/>
              <a:t>	</a:t>
            </a:r>
            <a:r>
              <a:rPr lang="en-NG" sz="1900" dirty="0"/>
              <a:t>champion by the NUC’s Strategy Advisory Committee (STRADVCOM), chaired by the eminent </a:t>
            </a:r>
            <a:r>
              <a:rPr lang="en-US" sz="1900" dirty="0"/>
              <a:t>	</a:t>
            </a:r>
            <a:r>
              <a:rPr lang="en-NG" sz="1900" dirty="0"/>
              <a:t>educationist and former Executive Secretary, Professor Peter </a:t>
            </a:r>
            <a:r>
              <a:rPr lang="en-NG" sz="1900" dirty="0" err="1"/>
              <a:t>Okebukola</a:t>
            </a:r>
            <a:r>
              <a:rPr lang="en-NG" sz="1900" dirty="0"/>
              <a:t>, and constituted during my </a:t>
            </a:r>
            <a:r>
              <a:rPr lang="en-US" sz="1900" dirty="0"/>
              <a:t>	</a:t>
            </a:r>
            <a:r>
              <a:rPr lang="en-NG" sz="1900" dirty="0"/>
              <a:t>own tenure as Executive Secretary of the Commission.</a:t>
            </a:r>
            <a:br>
              <a:rPr lang="en-US" sz="1900" dirty="0"/>
            </a:br>
            <a:br>
              <a:rPr lang="en-NG" sz="1900" dirty="0"/>
            </a:br>
            <a:r>
              <a:rPr lang="en-NG" sz="1900" dirty="0"/>
              <a:t>*</a:t>
            </a:r>
            <a:r>
              <a:rPr lang="en-US" sz="1900" dirty="0"/>
              <a:t>	</a:t>
            </a:r>
            <a:r>
              <a:rPr lang="en-NG" sz="1900" dirty="0"/>
              <a:t>Key members of the </a:t>
            </a:r>
            <a:r>
              <a:rPr lang="en-NG" sz="1900" dirty="0" err="1"/>
              <a:t>Okebukola</a:t>
            </a:r>
            <a:r>
              <a:rPr lang="en-NG" sz="1900" dirty="0"/>
              <a:t> Committee included Prof Attahiru Jega, current Pro-</a:t>
            </a:r>
            <a:r>
              <a:rPr lang="en-US" sz="1900" dirty="0"/>
              <a:t>	</a:t>
            </a:r>
            <a:r>
              <a:rPr lang="en-NG" sz="1900" dirty="0"/>
              <a:t>Chancellor of </a:t>
            </a:r>
            <a:r>
              <a:rPr lang="en-US" sz="1900" dirty="0"/>
              <a:t>	</a:t>
            </a:r>
            <a:r>
              <a:rPr lang="en-NG" sz="1900" dirty="0"/>
              <a:t>UDUS; Prof </a:t>
            </a:r>
            <a:r>
              <a:rPr lang="en-NG" sz="1900" dirty="0" err="1"/>
              <a:t>Ruqayyatu</a:t>
            </a:r>
            <a:r>
              <a:rPr lang="en-NG" sz="1900" dirty="0"/>
              <a:t> Rufai, former Minister of Education; Professor Michael </a:t>
            </a:r>
            <a:r>
              <a:rPr lang="en-NG" sz="1900" dirty="0" err="1"/>
              <a:t>Faborade</a:t>
            </a:r>
            <a:r>
              <a:rPr lang="en-NG" sz="1900" dirty="0"/>
              <a:t>, former Vice </a:t>
            </a:r>
            <a:r>
              <a:rPr lang="en-US" sz="1900" dirty="0"/>
              <a:t>	</a:t>
            </a:r>
            <a:r>
              <a:rPr lang="en-NG" sz="1900" dirty="0"/>
              <a:t>Chancellor Obafemi Awolowo University; late Emeritus Professor Nimi Briggs, former Vice </a:t>
            </a:r>
            <a:r>
              <a:rPr lang="en-US" sz="1900" dirty="0"/>
              <a:t>	</a:t>
            </a:r>
            <a:r>
              <a:rPr lang="en-NG" sz="1900" dirty="0"/>
              <a:t>Chancellor University of Port Harcourt; Mr. Tope </a:t>
            </a:r>
            <a:r>
              <a:rPr lang="en-NG" sz="1900" dirty="0" err="1"/>
              <a:t>Togun</a:t>
            </a:r>
            <a:r>
              <a:rPr lang="en-NG" sz="1900" dirty="0"/>
              <a:t>,</a:t>
            </a:r>
            <a:r>
              <a:rPr lang="en-US" sz="1900" dirty="0"/>
              <a:t> </a:t>
            </a:r>
            <a:r>
              <a:rPr lang="en-NG" sz="1900" dirty="0"/>
              <a:t>head of human capital department at the </a:t>
            </a:r>
            <a:r>
              <a:rPr lang="en-US" sz="1900" dirty="0"/>
              <a:t>	</a:t>
            </a:r>
            <a:r>
              <a:rPr lang="en-NG" sz="1900" dirty="0"/>
              <a:t>Nigerian Economic Summit Group (NESG); and </a:t>
            </a:r>
            <a:r>
              <a:rPr lang="en-US" sz="1900" dirty="0"/>
              <a:t>	</a:t>
            </a:r>
            <a:r>
              <a:rPr lang="en-NG" sz="1900" dirty="0"/>
              <a:t>the top management staff of the National </a:t>
            </a:r>
            <a:r>
              <a:rPr lang="en-US" sz="1900" dirty="0"/>
              <a:t>	</a:t>
            </a:r>
            <a:r>
              <a:rPr lang="en-NG" sz="1900" dirty="0"/>
              <a:t>Universities Commission.</a:t>
            </a:r>
            <a:br>
              <a:rPr lang="en-US" sz="1900" dirty="0"/>
            </a:br>
            <a:br>
              <a:rPr lang="en-NG" sz="1900" dirty="0"/>
            </a:br>
            <a:r>
              <a:rPr lang="en-US" sz="1900" dirty="0"/>
              <a:t>*	</a:t>
            </a:r>
            <a:r>
              <a:rPr lang="en-NG" sz="1900" dirty="0"/>
              <a:t>Drawing on broad consultations and rigorous analysis, the Blueprint articulated twelve </a:t>
            </a:r>
            <a:r>
              <a:rPr lang="en-US" sz="1900" dirty="0"/>
              <a:t>	</a:t>
            </a:r>
            <a:r>
              <a:rPr lang="en-NG" sz="1900" dirty="0"/>
              <a:t>strategic </a:t>
            </a:r>
            <a:r>
              <a:rPr lang="en-US" sz="1900" dirty="0"/>
              <a:t>	</a:t>
            </a:r>
            <a:r>
              <a:rPr lang="en-NG" sz="1900" dirty="0"/>
              <a:t>pillars critical to the transformation of public universities, ranging from quality assurance, </a:t>
            </a:r>
            <a:r>
              <a:rPr lang="en-US" sz="1900" dirty="0"/>
              <a:t>	</a:t>
            </a:r>
            <a:r>
              <a:rPr lang="en-NG" sz="1900" dirty="0"/>
              <a:t>governance, and staff development, to curriculum reform, digital integration, and </a:t>
            </a:r>
            <a:r>
              <a:rPr lang="en-US" sz="1900" dirty="0"/>
              <a:t>	</a:t>
            </a:r>
            <a:r>
              <a:rPr lang="en-NG" sz="1900" dirty="0"/>
              <a:t>internationalization. The Blueprint, released in 2019, represents a bold and evidence-driven attempt </a:t>
            </a:r>
            <a:r>
              <a:rPr lang="en-US" sz="1900" dirty="0"/>
              <a:t>	</a:t>
            </a:r>
            <a:r>
              <a:rPr lang="en-NG" sz="1900" dirty="0"/>
              <a:t>to arrest systemic decline and reposition Nigerian universities for global relevance and national </a:t>
            </a:r>
            <a:r>
              <a:rPr lang="en-US" sz="1900" dirty="0"/>
              <a:t>	</a:t>
            </a:r>
            <a:r>
              <a:rPr lang="en-NG" sz="1900" dirty="0"/>
              <a:t>development (NUC, 2019).</a:t>
            </a:r>
          </a:p>
        </p:txBody>
      </p:sp>
      <p:sp>
        <p:nvSpPr>
          <p:cNvPr id="2" name="TextBox 1">
            <a:extLst>
              <a:ext uri="{FF2B5EF4-FFF2-40B4-BE49-F238E27FC236}">
                <a16:creationId xmlns:a16="http://schemas.microsoft.com/office/drawing/2014/main" id="{1CA3A7FC-F242-E4AC-A4C9-14241565DE3D}"/>
              </a:ext>
            </a:extLst>
          </p:cNvPr>
          <p:cNvSpPr txBox="1"/>
          <p:nvPr/>
        </p:nvSpPr>
        <p:spPr>
          <a:xfrm>
            <a:off x="794657" y="226252"/>
            <a:ext cx="11038113" cy="1077218"/>
          </a:xfrm>
          <a:prstGeom prst="rect">
            <a:avLst/>
          </a:prstGeom>
          <a:noFill/>
        </p:spPr>
        <p:txBody>
          <a:bodyPr wrap="square" rtlCol="0">
            <a:spAutoFit/>
          </a:bodyPr>
          <a:lstStyle/>
          <a:p>
            <a:pPr algn="ctr"/>
            <a:r>
              <a:rPr lang="en-US" sz="1100" b="1" dirty="0">
                <a:solidFill>
                  <a:schemeClr val="tx2">
                    <a:lumMod val="75000"/>
                    <a:lumOff val="25000"/>
                  </a:schemeClr>
                </a:solidFill>
              </a:rPr>
              <a:t>*</a:t>
            </a:r>
            <a:r>
              <a:rPr lang="en-NG" sz="3200" b="1" dirty="0">
                <a:solidFill>
                  <a:schemeClr val="tx2">
                    <a:lumMod val="75000"/>
                    <a:lumOff val="25000"/>
                  </a:schemeClr>
                </a:solidFill>
              </a:rPr>
              <a:t>Development of a Blueprint for Revitalization of University Education (I)</a:t>
            </a:r>
          </a:p>
        </p:txBody>
      </p:sp>
    </p:spTree>
    <p:extLst>
      <p:ext uri="{BB962C8B-B14F-4D97-AF65-F5344CB8AC3E}">
        <p14:creationId xmlns:p14="http://schemas.microsoft.com/office/powerpoint/2010/main" val="3713366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521C5-B043-2385-2012-68574F42229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439D843-5875-6633-FFC2-CA1A0BD6274A}"/>
              </a:ext>
            </a:extLst>
          </p:cNvPr>
          <p:cNvSpPr txBox="1">
            <a:spLocks noGrp="1"/>
          </p:cNvSpPr>
          <p:nvPr>
            <p:ph type="ctrTitle"/>
          </p:nvPr>
        </p:nvSpPr>
        <p:spPr>
          <a:xfrm>
            <a:off x="816429" y="1320371"/>
            <a:ext cx="10559142" cy="50804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r>
              <a:rPr lang="en-US" sz="2400" dirty="0"/>
              <a:t>*	</a:t>
            </a:r>
            <a:r>
              <a:rPr lang="en-NG" sz="2400" dirty="0"/>
              <a:t>The theme of my lecture, “The Future of Public Universities in Nigeria: </a:t>
            </a:r>
            <a:r>
              <a:rPr lang="en-US" sz="2400" dirty="0"/>
              <a:t>	</a:t>
            </a:r>
            <a:r>
              <a:rPr lang="en-NG" sz="2400" dirty="0"/>
              <a:t>Between Promise and Precipice”, could not be more urgent or more fitting. It </a:t>
            </a:r>
            <a:r>
              <a:rPr lang="en-US" sz="2400" dirty="0"/>
              <a:t>	</a:t>
            </a:r>
            <a:r>
              <a:rPr lang="en-NG" sz="2400" dirty="0"/>
              <a:t>speaks to a historical tension that defines our current condition: the </a:t>
            </a:r>
            <a:r>
              <a:rPr lang="en-US" sz="2400" dirty="0"/>
              <a:t>	</a:t>
            </a:r>
            <a:r>
              <a:rPr lang="en-NG" sz="2400" dirty="0"/>
              <a:t>enduring promise of public universities as instruments of national </a:t>
            </a:r>
            <a:r>
              <a:rPr lang="en-US" sz="2400" dirty="0"/>
              <a:t>	</a:t>
            </a:r>
            <a:r>
              <a:rPr lang="en-NG" sz="2400" dirty="0"/>
              <a:t>transformation, and the real danger of their systemic collapse under the </a:t>
            </a:r>
            <a:r>
              <a:rPr lang="en-US" sz="2400" dirty="0"/>
              <a:t>	</a:t>
            </a:r>
            <a:r>
              <a:rPr lang="en-NG" sz="2400" dirty="0"/>
              <a:t>weight of neglect, disinvestment, and moral erosion.</a:t>
            </a:r>
            <a:br>
              <a:rPr lang="en-US" sz="2400" dirty="0"/>
            </a:br>
            <a:br>
              <a:rPr lang="en-NG" sz="2400" dirty="0"/>
            </a:br>
            <a:r>
              <a:rPr lang="en-US" sz="2400" dirty="0"/>
              <a:t>*	</a:t>
            </a:r>
            <a:r>
              <a:rPr lang="en-NG" sz="2400" dirty="0"/>
              <a:t>The lecture is therefore neither an elegy nor a celebration. It is a reckoning </a:t>
            </a:r>
            <a:r>
              <a:rPr lang="en-US" sz="2400" dirty="0"/>
              <a:t>	</a:t>
            </a:r>
            <a:r>
              <a:rPr lang="en-NG" sz="2400" dirty="0"/>
              <a:t>and, perhaps, a modest attempt to rally thought and action around what </a:t>
            </a:r>
            <a:r>
              <a:rPr lang="en-US" sz="2400" dirty="0"/>
              <a:t>	</a:t>
            </a:r>
            <a:r>
              <a:rPr lang="en-NG" sz="2400" dirty="0"/>
              <a:t>must now be done to reclaim the public university system in Nigeria. As </a:t>
            </a:r>
            <a:r>
              <a:rPr lang="en-US" sz="2400" dirty="0"/>
              <a:t>	</a:t>
            </a:r>
            <a:r>
              <a:rPr lang="en-NG" sz="2400" dirty="0"/>
              <a:t>someone who has been part of both its triumphs and its travails, I speak not </a:t>
            </a:r>
            <a:r>
              <a:rPr lang="en-US" sz="2400" dirty="0"/>
              <a:t>	</a:t>
            </a:r>
            <a:r>
              <a:rPr lang="en-NG" sz="2400" dirty="0"/>
              <a:t>with the detachment of a critic, but with the commitment of one who has </a:t>
            </a:r>
            <a:r>
              <a:rPr lang="en-US" sz="2400" dirty="0"/>
              <a:t>	</a:t>
            </a:r>
            <a:r>
              <a:rPr lang="en-NG" sz="2400" dirty="0"/>
              <a:t>seen its potential up close, and who believes that it is worth saving for the </a:t>
            </a:r>
            <a:r>
              <a:rPr lang="en-US" sz="2400" dirty="0"/>
              <a:t>	</a:t>
            </a:r>
            <a:r>
              <a:rPr lang="en-NG" sz="2400" dirty="0"/>
              <a:t>general good of our dear country, Nigeria.</a:t>
            </a:r>
            <a:br>
              <a:rPr lang="en-NG" sz="2400" dirty="0"/>
            </a:br>
            <a:endParaRPr lang="en-NG" sz="2400" dirty="0"/>
          </a:p>
        </p:txBody>
      </p:sp>
      <p:sp>
        <p:nvSpPr>
          <p:cNvPr id="2" name="TextBox 1">
            <a:extLst>
              <a:ext uri="{FF2B5EF4-FFF2-40B4-BE49-F238E27FC236}">
                <a16:creationId xmlns:a16="http://schemas.microsoft.com/office/drawing/2014/main" id="{747FC62F-BC68-5CAA-38D3-9FC607D29227}"/>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Introduction: A Personal and Historical Perspective (I</a:t>
            </a:r>
            <a:r>
              <a:rPr lang="en-US" sz="3200" b="1" dirty="0">
                <a:solidFill>
                  <a:schemeClr val="tx2">
                    <a:lumMod val="75000"/>
                    <a:lumOff val="25000"/>
                  </a:schemeClr>
                </a:solidFill>
              </a:rPr>
              <a:t>V</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14487301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CFA9D-0280-743A-B3F3-18DDA70263A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8F68EB7-4B2F-E43E-77AF-6132D6D53C4C}"/>
              </a:ext>
            </a:extLst>
          </p:cNvPr>
          <p:cNvSpPr txBox="1">
            <a:spLocks noGrp="1"/>
          </p:cNvSpPr>
          <p:nvPr>
            <p:ph type="ctrTitle"/>
          </p:nvPr>
        </p:nvSpPr>
        <p:spPr>
          <a:xfrm>
            <a:off x="576943" y="1237679"/>
            <a:ext cx="11038113" cy="562032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100" dirty="0"/>
              <a:t>*</a:t>
            </a:r>
            <a:r>
              <a:rPr lang="en-US" sz="2100" dirty="0"/>
              <a:t>	</a:t>
            </a:r>
            <a:r>
              <a:rPr lang="en-NG" sz="2100" dirty="0"/>
              <a:t>Despite financial constraints that limited full implementation, the Blueprint nonetheless </a:t>
            </a:r>
            <a:r>
              <a:rPr lang="en-US" sz="2100" dirty="0"/>
              <a:t>	</a:t>
            </a:r>
            <a:r>
              <a:rPr lang="en-NG" sz="2100" dirty="0"/>
              <a:t>recorded important milestones. One such achievement was the comprehensive review </a:t>
            </a:r>
            <a:r>
              <a:rPr lang="en-US" sz="2100" dirty="0"/>
              <a:t>	</a:t>
            </a:r>
            <a:r>
              <a:rPr lang="en-NG" sz="2100" dirty="0"/>
              <a:t>and reengineering of undergraduate curricula across all Nigerian universities. This year-</a:t>
            </a:r>
            <a:r>
              <a:rPr lang="en-US" sz="2100" dirty="0"/>
              <a:t>	</a:t>
            </a:r>
            <a:r>
              <a:rPr lang="en-NG" sz="2100" dirty="0"/>
              <a:t>long exercise, which had the active participation of over 1,000 subject-matter experts </a:t>
            </a:r>
            <a:r>
              <a:rPr lang="en-US" sz="2100" dirty="0"/>
              <a:t>	</a:t>
            </a:r>
            <a:r>
              <a:rPr lang="en-NG" sz="2100" dirty="0"/>
              <a:t>drawn from across the entire university system, marked a historic convergence of </a:t>
            </a:r>
            <a:r>
              <a:rPr lang="en-US" sz="2100" dirty="0"/>
              <a:t>	</a:t>
            </a:r>
            <a:r>
              <a:rPr lang="en-NG" sz="2100" dirty="0"/>
              <a:t>academic insight and institutional collaboration.</a:t>
            </a:r>
            <a:br>
              <a:rPr lang="en-US" sz="2100" dirty="0"/>
            </a:br>
            <a:br>
              <a:rPr lang="en-NG" sz="2100" dirty="0"/>
            </a:br>
            <a:r>
              <a:rPr lang="en-NG" sz="2100" dirty="0"/>
              <a:t>*</a:t>
            </a:r>
            <a:r>
              <a:rPr lang="en-US" sz="2100" dirty="0"/>
              <a:t>	</a:t>
            </a:r>
            <a:r>
              <a:rPr lang="en-NG" sz="2100" dirty="0"/>
              <a:t>For the first time in decades, the nation’s undergraduate programmes were subjected to a </a:t>
            </a:r>
            <a:r>
              <a:rPr lang="en-US" sz="2100" dirty="0"/>
              <a:t>	</a:t>
            </a:r>
            <a:r>
              <a:rPr lang="en-NG" sz="2100" dirty="0"/>
              <a:t>system-wide, consultative overhaul, aimed at aligning learning outcomes with </a:t>
            </a:r>
            <a:r>
              <a:rPr lang="en-US" sz="2100" dirty="0"/>
              <a:t>	</a:t>
            </a:r>
            <a:r>
              <a:rPr lang="en-NG" sz="2100" dirty="0"/>
              <a:t>contemporary global trends, labour market demands, and national development priorities. </a:t>
            </a:r>
            <a:r>
              <a:rPr lang="en-US" sz="2100" dirty="0"/>
              <a:t>	</a:t>
            </a:r>
            <a:r>
              <a:rPr lang="en-NG" sz="2100" dirty="0"/>
              <a:t>Although curriculum review must remain a continuous and iterative process, the 2021–</a:t>
            </a:r>
            <a:r>
              <a:rPr lang="en-US" sz="2100" dirty="0"/>
              <a:t>	</a:t>
            </a:r>
            <a:r>
              <a:rPr lang="en-NG" sz="2100" dirty="0"/>
              <a:t>2022 revision exercise set a powerful precedent for participatory academic reform.</a:t>
            </a:r>
            <a:br>
              <a:rPr lang="en-US" sz="2100" dirty="0"/>
            </a:br>
            <a:br>
              <a:rPr lang="en-NG" sz="2100" dirty="0"/>
            </a:br>
            <a:r>
              <a:rPr lang="en-NG" sz="2100" dirty="0"/>
              <a:t>*</a:t>
            </a:r>
            <a:r>
              <a:rPr lang="en-US" sz="2100" dirty="0"/>
              <a:t>	A</a:t>
            </a:r>
            <a:r>
              <a:rPr lang="en-NG" sz="2100" dirty="0" err="1"/>
              <a:t>nother</a:t>
            </a:r>
            <a:r>
              <a:rPr lang="en-NG" sz="2100" dirty="0"/>
              <a:t> strategic goal identified in the Blueprint, deepening ICT penetration in the </a:t>
            </a:r>
            <a:r>
              <a:rPr lang="en-US" sz="2100" dirty="0"/>
              <a:t>	</a:t>
            </a:r>
            <a:r>
              <a:rPr lang="en-NG" sz="2100" dirty="0"/>
              <a:t>university system, is currently being pursued through a modest but important intervention: </a:t>
            </a:r>
            <a:r>
              <a:rPr lang="en-US" sz="2100" dirty="0"/>
              <a:t>	</a:t>
            </a:r>
            <a:r>
              <a:rPr lang="en-NG" sz="2100" dirty="0"/>
              <a:t>a $40 million digital transformation programme funded by the </a:t>
            </a:r>
            <a:r>
              <a:rPr lang="en-NG" sz="2100" dirty="0" err="1"/>
              <a:t>Agence</a:t>
            </a:r>
            <a:r>
              <a:rPr lang="en-NG" sz="2100" dirty="0"/>
              <a:t> Française de </a:t>
            </a:r>
            <a:r>
              <a:rPr lang="en-US" sz="2100" dirty="0"/>
              <a:t>	</a:t>
            </a:r>
            <a:r>
              <a:rPr lang="en-NG" sz="2100" dirty="0"/>
              <a:t>Développement (AFD). Though the project presently targets only ten of Nigeria’s 140 public </a:t>
            </a:r>
            <a:r>
              <a:rPr lang="en-US" sz="2100" dirty="0"/>
              <a:t>	</a:t>
            </a:r>
            <a:r>
              <a:rPr lang="en-NG" sz="2100" dirty="0"/>
              <a:t>universities, it demonstrates both international confidence in Nigeria’s reform agenda and </a:t>
            </a:r>
            <a:r>
              <a:rPr lang="en-US" sz="2100" dirty="0"/>
              <a:t>	</a:t>
            </a:r>
            <a:r>
              <a:rPr lang="en-NG" sz="2100" dirty="0"/>
              <a:t>a proof of concept for future scale-up.</a:t>
            </a:r>
          </a:p>
        </p:txBody>
      </p:sp>
      <p:sp>
        <p:nvSpPr>
          <p:cNvPr id="2" name="TextBox 1">
            <a:extLst>
              <a:ext uri="{FF2B5EF4-FFF2-40B4-BE49-F238E27FC236}">
                <a16:creationId xmlns:a16="http://schemas.microsoft.com/office/drawing/2014/main" id="{F7667A19-71E4-43CE-7599-2C1939494582}"/>
              </a:ext>
            </a:extLst>
          </p:cNvPr>
          <p:cNvSpPr txBox="1"/>
          <p:nvPr/>
        </p:nvSpPr>
        <p:spPr>
          <a:xfrm>
            <a:off x="794657" y="226252"/>
            <a:ext cx="11038113" cy="1077218"/>
          </a:xfrm>
          <a:prstGeom prst="rect">
            <a:avLst/>
          </a:prstGeom>
          <a:noFill/>
        </p:spPr>
        <p:txBody>
          <a:bodyPr wrap="square" rtlCol="0">
            <a:spAutoFit/>
          </a:bodyPr>
          <a:lstStyle/>
          <a:p>
            <a:pPr algn="ctr"/>
            <a:r>
              <a:rPr lang="en-US" sz="1100" b="1" dirty="0">
                <a:solidFill>
                  <a:schemeClr val="tx2">
                    <a:lumMod val="75000"/>
                    <a:lumOff val="25000"/>
                  </a:schemeClr>
                </a:solidFill>
              </a:rPr>
              <a:t>*</a:t>
            </a:r>
            <a:r>
              <a:rPr lang="en-NG" sz="3200" b="1" dirty="0">
                <a:solidFill>
                  <a:schemeClr val="tx2">
                    <a:lumMod val="75000"/>
                    <a:lumOff val="25000"/>
                  </a:schemeClr>
                </a:solidFill>
              </a:rPr>
              <a:t>Development of a Blueprint for Revitalization of University Education (I</a:t>
            </a:r>
            <a:r>
              <a:rPr lang="en-US" sz="3200" b="1" dirty="0">
                <a:solidFill>
                  <a:schemeClr val="tx2">
                    <a:lumMod val="75000"/>
                    <a:lumOff val="25000"/>
                  </a:schemeClr>
                </a:solidFill>
              </a:rPr>
              <a:t>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228587282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FAA8D-8DCD-6586-A84C-D35680A42A6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78D8404-F79C-D075-270A-B34D4FD76361}"/>
              </a:ext>
            </a:extLst>
          </p:cNvPr>
          <p:cNvSpPr txBox="1">
            <a:spLocks noGrp="1"/>
          </p:cNvSpPr>
          <p:nvPr>
            <p:ph type="ctrTitle"/>
          </p:nvPr>
        </p:nvSpPr>
        <p:spPr>
          <a:xfrm>
            <a:off x="576943" y="1279100"/>
            <a:ext cx="11038113" cy="557890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NG" sz="2200" dirty="0"/>
              <a:t>*</a:t>
            </a:r>
            <a:r>
              <a:rPr lang="en-US" sz="2200" dirty="0"/>
              <a:t>	</a:t>
            </a:r>
            <a:r>
              <a:rPr lang="en-NG" sz="2200" dirty="0"/>
              <a:t>More broadly, this investment speaks to a growing recognition that digital </a:t>
            </a:r>
            <a:r>
              <a:rPr lang="en-US" sz="2200" dirty="0"/>
              <a:t>	</a:t>
            </a:r>
            <a:r>
              <a:rPr lang="en-NG" sz="2200" dirty="0"/>
              <a:t>infrastructure, connectivity, and capacity development must be at the core of any </a:t>
            </a:r>
            <a:r>
              <a:rPr lang="en-US" sz="2200" dirty="0"/>
              <a:t>	</a:t>
            </a:r>
            <a:r>
              <a:rPr lang="en-NG" sz="2200" dirty="0"/>
              <a:t>meaningful 21st-century higher education strategy.</a:t>
            </a:r>
            <a:br>
              <a:rPr lang="en-US" sz="2200" dirty="0"/>
            </a:br>
            <a:br>
              <a:rPr lang="en-NG" sz="2200" dirty="0"/>
            </a:br>
            <a:r>
              <a:rPr lang="en-NG" sz="2200" dirty="0"/>
              <a:t>*</a:t>
            </a:r>
            <a:r>
              <a:rPr lang="en-US" sz="2200" dirty="0"/>
              <a:t>	</a:t>
            </a:r>
            <a:r>
              <a:rPr lang="en-NG" sz="2200" dirty="0"/>
              <a:t>These and other reform initiatives, including new quality assurance mechanisms, </a:t>
            </a:r>
            <a:r>
              <a:rPr lang="en-US" sz="2200" dirty="0"/>
              <a:t>	</a:t>
            </a:r>
            <a:r>
              <a:rPr lang="en-NG" sz="2200" dirty="0"/>
              <a:t>institutional accreditation frameworks, and leadership training for university </a:t>
            </a:r>
            <a:r>
              <a:rPr lang="en-US" sz="2200" dirty="0"/>
              <a:t>	</a:t>
            </a:r>
            <a:r>
              <a:rPr lang="en-NG" sz="2200" dirty="0"/>
              <a:t>administrators provide valuable institutional memory and policy continuity. What is </a:t>
            </a:r>
            <a:r>
              <a:rPr lang="en-US" sz="2200" dirty="0"/>
              <a:t>	</a:t>
            </a:r>
            <a:r>
              <a:rPr lang="en-NG" sz="2200" dirty="0"/>
              <a:t>needed now is the political will, sustained funding, and cross-sectoral collaboration to </a:t>
            </a:r>
            <a:r>
              <a:rPr lang="en-US" sz="2200" dirty="0"/>
              <a:t>	</a:t>
            </a:r>
            <a:r>
              <a:rPr lang="en-NG" sz="2200" dirty="0"/>
              <a:t>deepen, expand, and institutionalize these efforts.</a:t>
            </a:r>
            <a:br>
              <a:rPr lang="en-US" sz="2200" dirty="0"/>
            </a:br>
            <a:br>
              <a:rPr lang="en-NG" sz="2200" dirty="0"/>
            </a:br>
            <a:r>
              <a:rPr lang="en-NG" sz="2200" dirty="0"/>
              <a:t>*</a:t>
            </a:r>
            <a:r>
              <a:rPr lang="en-US" sz="2200" dirty="0"/>
              <a:t>	</a:t>
            </a:r>
            <a:r>
              <a:rPr lang="en-NG" sz="2200" dirty="0"/>
              <a:t>As such, any renewed reform agenda must begin not from scratch, but from an honest </a:t>
            </a:r>
            <a:r>
              <a:rPr lang="en-US" sz="2200" dirty="0"/>
              <a:t>	</a:t>
            </a:r>
            <a:r>
              <a:rPr lang="en-NG" sz="2200" dirty="0"/>
              <a:t>consolidation of this foundational work. With appropriate budgetary allocation, </a:t>
            </a:r>
            <a:r>
              <a:rPr lang="en-US" sz="2200" dirty="0"/>
              <a:t>	</a:t>
            </a:r>
            <a:r>
              <a:rPr lang="en-NG" sz="2200" dirty="0"/>
              <a:t>sustained political will, and robust stakeholder collaboration, the full implementation </a:t>
            </a:r>
            <a:r>
              <a:rPr lang="en-US" sz="2200" dirty="0"/>
              <a:t>	</a:t>
            </a:r>
            <a:r>
              <a:rPr lang="en-NG" sz="2200" dirty="0"/>
              <a:t>of the Blueprint could serve as a powerful springboard for systemic transformation. It </a:t>
            </a:r>
            <a:r>
              <a:rPr lang="en-US" sz="2200" dirty="0"/>
              <a:t>	</a:t>
            </a:r>
            <a:r>
              <a:rPr lang="en-NG" sz="2200" dirty="0"/>
              <a:t>is often said that ‘reform is not a rejection of the past, but a rededication to the future </a:t>
            </a:r>
            <a:r>
              <a:rPr lang="en-US" sz="2200" dirty="0"/>
              <a:t>	</a:t>
            </a:r>
            <a:r>
              <a:rPr lang="en-NG" sz="2200" dirty="0"/>
              <a:t>built on what has been done right.’ This is the spirit in which the Blueprint must be </a:t>
            </a:r>
            <a:r>
              <a:rPr lang="en-US" sz="2200" dirty="0"/>
              <a:t>	</a:t>
            </a:r>
            <a:r>
              <a:rPr lang="en-NG" sz="2200" dirty="0"/>
              <a:t>revisited; not as a shelved document, but as a living policy guide to be revived, </a:t>
            </a:r>
            <a:r>
              <a:rPr lang="en-US" sz="2200" dirty="0"/>
              <a:t>	</a:t>
            </a:r>
            <a:r>
              <a:rPr lang="en-NG" sz="2200" dirty="0"/>
              <a:t>updated, and re-financed.</a:t>
            </a:r>
          </a:p>
        </p:txBody>
      </p:sp>
      <p:sp>
        <p:nvSpPr>
          <p:cNvPr id="2" name="TextBox 1">
            <a:extLst>
              <a:ext uri="{FF2B5EF4-FFF2-40B4-BE49-F238E27FC236}">
                <a16:creationId xmlns:a16="http://schemas.microsoft.com/office/drawing/2014/main" id="{F696448D-36BF-BEE8-E142-81F48D695673}"/>
              </a:ext>
            </a:extLst>
          </p:cNvPr>
          <p:cNvSpPr txBox="1"/>
          <p:nvPr/>
        </p:nvSpPr>
        <p:spPr>
          <a:xfrm>
            <a:off x="794657" y="226252"/>
            <a:ext cx="11038113" cy="1077218"/>
          </a:xfrm>
          <a:prstGeom prst="rect">
            <a:avLst/>
          </a:prstGeom>
          <a:noFill/>
        </p:spPr>
        <p:txBody>
          <a:bodyPr wrap="square" rtlCol="0">
            <a:spAutoFit/>
          </a:bodyPr>
          <a:lstStyle/>
          <a:p>
            <a:pPr algn="ctr"/>
            <a:r>
              <a:rPr lang="en-US" sz="1100" b="1" dirty="0">
                <a:solidFill>
                  <a:schemeClr val="tx2">
                    <a:lumMod val="75000"/>
                    <a:lumOff val="25000"/>
                  </a:schemeClr>
                </a:solidFill>
              </a:rPr>
              <a:t>*</a:t>
            </a:r>
            <a:r>
              <a:rPr lang="en-NG" sz="3200" b="1" dirty="0">
                <a:solidFill>
                  <a:schemeClr val="tx2">
                    <a:lumMod val="75000"/>
                    <a:lumOff val="25000"/>
                  </a:schemeClr>
                </a:solidFill>
              </a:rPr>
              <a:t>Development of a Blueprint for Revitalization of University Education (I</a:t>
            </a:r>
            <a:r>
              <a:rPr lang="en-US" sz="3200" b="1" dirty="0">
                <a:solidFill>
                  <a:schemeClr val="tx2">
                    <a:lumMod val="75000"/>
                    <a:lumOff val="25000"/>
                  </a:schemeClr>
                </a:solidFill>
              </a:rPr>
              <a:t>II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81603502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AF783-89CE-A937-405D-FC985695786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7AB3CA5-7108-25A0-03A2-0FD3F21DF3D8}"/>
              </a:ext>
            </a:extLst>
          </p:cNvPr>
          <p:cNvSpPr txBox="1">
            <a:spLocks noGrp="1"/>
          </p:cNvSpPr>
          <p:nvPr>
            <p:ph type="ctrTitle"/>
          </p:nvPr>
        </p:nvSpPr>
        <p:spPr>
          <a:xfrm>
            <a:off x="576943" y="1496613"/>
            <a:ext cx="11038113" cy="496950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200" dirty="0"/>
              <a:t>*	</a:t>
            </a:r>
            <a:r>
              <a:rPr lang="en-NG" sz="2200" dirty="0"/>
              <a:t>The Nigeria Education Loan Fund (NELFUND) was established to widen access to </a:t>
            </a:r>
            <a:r>
              <a:rPr lang="en-US" sz="2200" dirty="0"/>
              <a:t>	</a:t>
            </a:r>
            <a:r>
              <a:rPr lang="en-NG" sz="2200" dirty="0"/>
              <a:t>higher education by offering interest-free loans to Nigerian students in tertiary </a:t>
            </a:r>
            <a:r>
              <a:rPr lang="en-US" sz="2200" dirty="0"/>
              <a:t>	</a:t>
            </a:r>
            <a:r>
              <a:rPr lang="en-NG" sz="2200" dirty="0"/>
              <a:t>institutions. It is on every account, a transformative initiative of the federal government </a:t>
            </a:r>
            <a:r>
              <a:rPr lang="en-US" sz="2200" dirty="0"/>
              <a:t>	</a:t>
            </a:r>
            <a:r>
              <a:rPr lang="en-NG" sz="2200" dirty="0"/>
              <a:t>to respond to deep-rooted structural problems in university financing. The scheme has </a:t>
            </a:r>
            <a:r>
              <a:rPr lang="en-US" sz="2200" dirty="0"/>
              <a:t>	</a:t>
            </a:r>
            <a:r>
              <a:rPr lang="en-NG" sz="2200" dirty="0"/>
              <a:t>the potential of addressing funding gaps, supporting students, and enhancing </a:t>
            </a:r>
            <a:r>
              <a:rPr lang="en-US" sz="2200" dirty="0"/>
              <a:t>	</a:t>
            </a:r>
            <a:r>
              <a:rPr lang="en-NG" sz="2200" dirty="0"/>
              <a:t>institutional resilience.</a:t>
            </a:r>
            <a:br>
              <a:rPr lang="en-US" sz="2200" dirty="0"/>
            </a:br>
            <a:br>
              <a:rPr lang="en-NG" sz="2200" dirty="0"/>
            </a:br>
            <a:r>
              <a:rPr lang="en-NG" sz="2200" dirty="0"/>
              <a:t>*</a:t>
            </a:r>
            <a:r>
              <a:rPr lang="en-US" sz="2200" dirty="0"/>
              <a:t>	</a:t>
            </a:r>
            <a:r>
              <a:rPr lang="en-NG" sz="2200" dirty="0"/>
              <a:t>NELFUND was created to provide interest-free loans to Nigerian students in </a:t>
            </a:r>
            <a:r>
              <a:rPr lang="en-US" sz="2200" dirty="0"/>
              <a:t>	</a:t>
            </a:r>
            <a:r>
              <a:rPr lang="en-NG" sz="2200" dirty="0"/>
              <a:t>recognized public tertiary institutions, enabling them to pay tuition and other fees. </a:t>
            </a:r>
            <a:r>
              <a:rPr lang="en-US" sz="2200" dirty="0"/>
              <a:t>	</a:t>
            </a:r>
            <a:r>
              <a:rPr lang="en-NG" sz="2200" dirty="0"/>
              <a:t>According to the enabling law, the loan is accessible to students whose income or </a:t>
            </a:r>
            <a:r>
              <a:rPr lang="en-US" sz="2200" dirty="0"/>
              <a:t>	</a:t>
            </a:r>
            <a:r>
              <a:rPr lang="en-NG" sz="2200" dirty="0"/>
              <a:t>family income is less than ₦500,000 annually, and it is repayable two years after </a:t>
            </a:r>
            <a:r>
              <a:rPr lang="en-US" sz="2200" dirty="0"/>
              <a:t>	</a:t>
            </a:r>
            <a:r>
              <a:rPr lang="en-NG" sz="2200" dirty="0"/>
              <a:t>National Youth Service (NYSC) or upon employment.</a:t>
            </a:r>
            <a:br>
              <a:rPr lang="en-US" sz="2200" dirty="0"/>
            </a:br>
            <a:br>
              <a:rPr lang="en-NG" sz="2200" dirty="0"/>
            </a:br>
            <a:r>
              <a:rPr lang="en-NG" sz="2200" dirty="0"/>
              <a:t>*</a:t>
            </a:r>
            <a:r>
              <a:rPr lang="en-US" sz="2200" dirty="0"/>
              <a:t>	</a:t>
            </a:r>
            <a:r>
              <a:rPr lang="en-NG" sz="2200" dirty="0"/>
              <a:t>Core objectives of the scheme include: enhancing access to higher education; </a:t>
            </a:r>
            <a:r>
              <a:rPr lang="en-US" sz="2200" dirty="0"/>
              <a:t>	</a:t>
            </a:r>
            <a:r>
              <a:rPr lang="en-NG" sz="2200" dirty="0"/>
              <a:t>reducing financial exclusion among indigent students; mitigating student dropouts due </a:t>
            </a:r>
            <a:r>
              <a:rPr lang="en-US" sz="2200" dirty="0"/>
              <a:t>	</a:t>
            </a:r>
            <a:r>
              <a:rPr lang="en-NG" sz="2200" dirty="0"/>
              <a:t>to economic hardship, and improving the human capital base of the country.</a:t>
            </a:r>
          </a:p>
        </p:txBody>
      </p:sp>
      <p:sp>
        <p:nvSpPr>
          <p:cNvPr id="2" name="TextBox 1">
            <a:extLst>
              <a:ext uri="{FF2B5EF4-FFF2-40B4-BE49-F238E27FC236}">
                <a16:creationId xmlns:a16="http://schemas.microsoft.com/office/drawing/2014/main" id="{4913FD07-AB1A-76FF-7389-475C479AF797}"/>
              </a:ext>
            </a:extLst>
          </p:cNvPr>
          <p:cNvSpPr txBox="1"/>
          <p:nvPr/>
        </p:nvSpPr>
        <p:spPr>
          <a:xfrm>
            <a:off x="794657" y="226252"/>
            <a:ext cx="11038113" cy="1077218"/>
          </a:xfrm>
          <a:prstGeom prst="rect">
            <a:avLst/>
          </a:prstGeom>
          <a:noFill/>
        </p:spPr>
        <p:txBody>
          <a:bodyPr wrap="square" rtlCol="0">
            <a:spAutoFit/>
          </a:bodyPr>
          <a:lstStyle/>
          <a:p>
            <a:pPr algn="ctr"/>
            <a:r>
              <a:rPr lang="en-US" sz="1100" b="1" dirty="0">
                <a:solidFill>
                  <a:schemeClr val="tx2">
                    <a:lumMod val="75000"/>
                    <a:lumOff val="25000"/>
                  </a:schemeClr>
                </a:solidFill>
              </a:rPr>
              <a:t>*</a:t>
            </a:r>
            <a:r>
              <a:rPr lang="en-NG" sz="3200" b="1" dirty="0">
                <a:solidFill>
                  <a:schemeClr val="tx2">
                    <a:lumMod val="75000"/>
                    <a:lumOff val="25000"/>
                  </a:schemeClr>
                </a:solidFill>
              </a:rPr>
              <a:t> The Establishment of the Nigeria Education Loan Fund (NELFUND) (I)</a:t>
            </a:r>
          </a:p>
        </p:txBody>
      </p:sp>
    </p:spTree>
    <p:extLst>
      <p:ext uri="{BB962C8B-B14F-4D97-AF65-F5344CB8AC3E}">
        <p14:creationId xmlns:p14="http://schemas.microsoft.com/office/powerpoint/2010/main" val="194340084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B94E8-6A97-D0DD-DFE4-00D4D523229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2EEC5DC-C726-961D-55AC-CFFB6460A5BA}"/>
              </a:ext>
            </a:extLst>
          </p:cNvPr>
          <p:cNvSpPr txBox="1">
            <a:spLocks noGrp="1"/>
          </p:cNvSpPr>
          <p:nvPr>
            <p:ph type="ctrTitle"/>
          </p:nvPr>
        </p:nvSpPr>
        <p:spPr>
          <a:xfrm>
            <a:off x="653143" y="1588224"/>
            <a:ext cx="11038113" cy="408323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Therefore, the introduction of NELFUND in 2023 under the Students Loans </a:t>
            </a:r>
            <a:r>
              <a:rPr lang="en-US" sz="2400" dirty="0"/>
              <a:t>	</a:t>
            </a:r>
            <a:r>
              <a:rPr lang="en-NG" sz="2400" dirty="0"/>
              <a:t>(Access to Higher Education) Act represents a turning point in this trajectory, </a:t>
            </a:r>
            <a:r>
              <a:rPr lang="en-US" sz="2400" dirty="0"/>
              <a:t>	</a:t>
            </a:r>
            <a:r>
              <a:rPr lang="en-NG" sz="2400" dirty="0"/>
              <a:t>with far-reaching implications for the future of public universities in Nigeria.</a:t>
            </a:r>
            <a:br>
              <a:rPr lang="en-US" sz="2400" dirty="0"/>
            </a:br>
            <a:br>
              <a:rPr lang="en-NG" sz="2400" dirty="0"/>
            </a:br>
            <a:r>
              <a:rPr lang="en-NG" sz="2400" dirty="0"/>
              <a:t>*</a:t>
            </a:r>
            <a:r>
              <a:rPr lang="en-US" sz="2400" dirty="0"/>
              <a:t>	</a:t>
            </a:r>
            <a:r>
              <a:rPr lang="en-NG" sz="2400" dirty="0"/>
              <a:t>NELFUND arrives at a critical juncture in Nigeria’s educational and national </a:t>
            </a:r>
            <a:r>
              <a:rPr lang="en-US" sz="2400" dirty="0"/>
              <a:t>	</a:t>
            </a:r>
            <a:r>
              <a:rPr lang="en-NG" sz="2400" dirty="0"/>
              <a:t>development. It has the potential to enhance access, but its design and </a:t>
            </a:r>
            <a:r>
              <a:rPr lang="en-US" sz="2400" dirty="0"/>
              <a:t>	</a:t>
            </a:r>
            <a:r>
              <a:rPr lang="en-NG" sz="2400" dirty="0"/>
              <a:t>implementation could also accelerate the commodification of education and </a:t>
            </a:r>
            <a:r>
              <a:rPr lang="en-US" sz="2400" dirty="0"/>
              <a:t>	</a:t>
            </a:r>
            <a:r>
              <a:rPr lang="en-NG" sz="2400" dirty="0"/>
              <a:t>the erosion of public universities as public goods. To avoid this, Nigeria must </a:t>
            </a:r>
            <a:r>
              <a:rPr lang="en-US" sz="2400" dirty="0"/>
              <a:t>	</a:t>
            </a:r>
            <a:r>
              <a:rPr lang="en-NG" sz="2400" dirty="0"/>
              <a:t>commit to a balanced approach that combines targeted financial support for </a:t>
            </a:r>
            <a:r>
              <a:rPr lang="en-US" sz="2400" dirty="0"/>
              <a:t>	</a:t>
            </a:r>
            <a:r>
              <a:rPr lang="en-NG" sz="2400" dirty="0"/>
              <a:t>students with renewed public investment and protection of universities as sites </a:t>
            </a:r>
            <a:r>
              <a:rPr lang="en-US" sz="2400" dirty="0"/>
              <a:t>	</a:t>
            </a:r>
            <a:r>
              <a:rPr lang="en-NG" sz="2400" dirty="0"/>
              <a:t>of shared national aspiration. A nation that relinquishes its universities to </a:t>
            </a:r>
            <a:r>
              <a:rPr lang="en-US" sz="2400" dirty="0"/>
              <a:t>	</a:t>
            </a:r>
            <a:r>
              <a:rPr lang="en-NG" sz="2400" dirty="0"/>
              <a:t>market forces abandons its future.</a:t>
            </a:r>
          </a:p>
        </p:txBody>
      </p:sp>
      <p:sp>
        <p:nvSpPr>
          <p:cNvPr id="2" name="TextBox 1">
            <a:extLst>
              <a:ext uri="{FF2B5EF4-FFF2-40B4-BE49-F238E27FC236}">
                <a16:creationId xmlns:a16="http://schemas.microsoft.com/office/drawing/2014/main" id="{B7AD6C31-0D7B-A318-14AB-6658842E2096}"/>
              </a:ext>
            </a:extLst>
          </p:cNvPr>
          <p:cNvSpPr txBox="1"/>
          <p:nvPr/>
        </p:nvSpPr>
        <p:spPr>
          <a:xfrm>
            <a:off x="794657" y="226252"/>
            <a:ext cx="11038113" cy="1077218"/>
          </a:xfrm>
          <a:prstGeom prst="rect">
            <a:avLst/>
          </a:prstGeom>
          <a:noFill/>
        </p:spPr>
        <p:txBody>
          <a:bodyPr wrap="square" rtlCol="0">
            <a:spAutoFit/>
          </a:bodyPr>
          <a:lstStyle/>
          <a:p>
            <a:pPr algn="ctr"/>
            <a:r>
              <a:rPr lang="en-US" sz="1100" b="1" dirty="0">
                <a:solidFill>
                  <a:schemeClr val="tx2">
                    <a:lumMod val="75000"/>
                    <a:lumOff val="25000"/>
                  </a:schemeClr>
                </a:solidFill>
              </a:rPr>
              <a:t>*</a:t>
            </a:r>
            <a:r>
              <a:rPr lang="en-NG" sz="3200" b="1" dirty="0">
                <a:solidFill>
                  <a:schemeClr val="tx2">
                    <a:lumMod val="75000"/>
                    <a:lumOff val="25000"/>
                  </a:schemeClr>
                </a:solidFill>
              </a:rPr>
              <a:t> The Establishment of the Nigeria Education Loan Fund (NELFUND) (I</a:t>
            </a:r>
            <a:r>
              <a:rPr lang="en-US" sz="3200" b="1" dirty="0">
                <a:solidFill>
                  <a:schemeClr val="tx2">
                    <a:lumMod val="75000"/>
                    <a:lumOff val="25000"/>
                  </a:schemeClr>
                </a:solidFill>
              </a:rPr>
              <a:t>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384022688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51A81-7CFF-83A0-6B62-656209EC76F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9ED10FC-14E8-46BD-EC35-195D3690EAF2}"/>
              </a:ext>
            </a:extLst>
          </p:cNvPr>
          <p:cNvSpPr txBox="1">
            <a:spLocks noGrp="1"/>
          </p:cNvSpPr>
          <p:nvPr>
            <p:ph type="ctrTitle"/>
          </p:nvPr>
        </p:nvSpPr>
        <p:spPr>
          <a:xfrm>
            <a:off x="653143" y="1029738"/>
            <a:ext cx="11038113" cy="582826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300" dirty="0"/>
              <a:t>*	</a:t>
            </a:r>
            <a:r>
              <a:rPr lang="en-NG" sz="2300" dirty="0"/>
              <a:t>One of the most significant, and indeed commendable, policy decisions by the </a:t>
            </a:r>
            <a:r>
              <a:rPr lang="en-US" sz="2300" dirty="0"/>
              <a:t>	</a:t>
            </a:r>
            <a:r>
              <a:rPr lang="en-NG" sz="2300" dirty="0"/>
              <a:t>Federal Government in recent times is the declaration of a seven-year moratorium </a:t>
            </a:r>
            <a:r>
              <a:rPr lang="en-US" sz="2300" dirty="0"/>
              <a:t>	</a:t>
            </a:r>
            <a:r>
              <a:rPr lang="en-NG" sz="2300" dirty="0"/>
              <a:t>on the establishment of new higher education institutions in Nigeria. Credit for this </a:t>
            </a:r>
            <a:r>
              <a:rPr lang="en-US" sz="2300" dirty="0"/>
              <a:t>	</a:t>
            </a:r>
            <a:r>
              <a:rPr lang="en-NG" sz="2300" dirty="0"/>
              <a:t>bold policy decision must go to the current minister of education Dr. Tunji Ala</a:t>
            </a:r>
            <a:r>
              <a:rPr lang="en-US" sz="2300" dirty="0"/>
              <a:t>u</a:t>
            </a:r>
            <a:r>
              <a:rPr lang="en-NG" sz="2300" dirty="0" err="1"/>
              <a:t>sa</a:t>
            </a:r>
            <a:r>
              <a:rPr lang="en-NG" sz="2300" dirty="0"/>
              <a:t>.</a:t>
            </a:r>
            <a:br>
              <a:rPr lang="en-US" sz="2300" dirty="0"/>
            </a:br>
            <a:br>
              <a:rPr lang="en-NG" sz="2300" dirty="0"/>
            </a:br>
            <a:r>
              <a:rPr lang="en-NG" sz="2300" dirty="0"/>
              <a:t>*</a:t>
            </a:r>
            <a:r>
              <a:rPr lang="en-US" sz="2300" dirty="0"/>
              <a:t>	</a:t>
            </a:r>
            <a:r>
              <a:rPr lang="en-NG" sz="2300" dirty="0"/>
              <a:t>Coming after years of unchecked proliferation of universities, polytechnics, and </a:t>
            </a:r>
            <a:r>
              <a:rPr lang="en-US" sz="2300" dirty="0"/>
              <a:t>	</a:t>
            </a:r>
            <a:r>
              <a:rPr lang="en-NG" sz="2300" dirty="0"/>
              <a:t>colleges, many of them grossly underfunded and poorly staffed, and politically </a:t>
            </a:r>
            <a:r>
              <a:rPr lang="en-US" sz="2300" dirty="0"/>
              <a:t>	</a:t>
            </a:r>
            <a:r>
              <a:rPr lang="en-NG" sz="2300" dirty="0"/>
              <a:t>motivated, this moratorium represents a long-overdue pause for reflection, </a:t>
            </a:r>
            <a:r>
              <a:rPr lang="en-US" sz="2300" dirty="0"/>
              <a:t>	</a:t>
            </a:r>
            <a:r>
              <a:rPr lang="en-NG" sz="2300" dirty="0"/>
              <a:t>consolidation, and strategic recalibration.</a:t>
            </a:r>
            <a:br>
              <a:rPr lang="en-US" sz="2300" dirty="0"/>
            </a:br>
            <a:br>
              <a:rPr lang="en-NG" sz="2300" dirty="0"/>
            </a:br>
            <a:r>
              <a:rPr lang="en-NG" sz="2300" dirty="0"/>
              <a:t>*</a:t>
            </a:r>
            <a:r>
              <a:rPr lang="en-US" sz="2300" dirty="0"/>
              <a:t>	</a:t>
            </a:r>
            <a:r>
              <a:rPr lang="en-NG" sz="2300" dirty="0"/>
              <a:t>The decision is not merely administrative; it is a bold acknowledgment that quality, </a:t>
            </a:r>
            <a:r>
              <a:rPr lang="en-US" sz="2300" dirty="0"/>
              <a:t>	</a:t>
            </a:r>
            <a:r>
              <a:rPr lang="en-NG" sz="2300" dirty="0"/>
              <a:t>sustainability, and institutional credibility must take precedence over quantity and </a:t>
            </a:r>
            <a:r>
              <a:rPr lang="en-US" sz="2300" dirty="0"/>
              <a:t>	</a:t>
            </a:r>
            <a:r>
              <a:rPr lang="en-NG" sz="2300" dirty="0"/>
              <a:t>political expediency. For too long, the system has been stretched thin, resources </a:t>
            </a:r>
            <a:r>
              <a:rPr lang="en-US" sz="2300" dirty="0"/>
              <a:t>	</a:t>
            </a:r>
            <a:r>
              <a:rPr lang="en-NG" sz="2300" dirty="0"/>
              <a:t>diluted, academic standards compromised, and the very essence of the university </a:t>
            </a:r>
            <a:r>
              <a:rPr lang="en-US" sz="2300" dirty="0"/>
              <a:t>	</a:t>
            </a:r>
            <a:r>
              <a:rPr lang="en-NG" sz="2300" dirty="0"/>
              <a:t>as a </a:t>
            </a:r>
            <a:r>
              <a:rPr lang="en-NG" sz="2300" dirty="0" err="1"/>
              <a:t>center</a:t>
            </a:r>
            <a:r>
              <a:rPr lang="en-NG" sz="2300" dirty="0"/>
              <a:t> of excellence undermined. With over 300 universities currently in </a:t>
            </a:r>
            <a:r>
              <a:rPr lang="en-US" sz="2300" dirty="0"/>
              <a:t>	</a:t>
            </a:r>
            <a:r>
              <a:rPr lang="en-NG" sz="2300" dirty="0"/>
              <a:t>operation and many struggling to meet minimum academic standards, the </a:t>
            </a:r>
            <a:r>
              <a:rPr lang="en-US" sz="2300" dirty="0"/>
              <a:t>	</a:t>
            </a:r>
            <a:r>
              <a:rPr lang="en-NG" sz="2300" dirty="0"/>
              <a:t>imperative now, as the Minister explained, is not expansion, but deep institutional </a:t>
            </a:r>
            <a:r>
              <a:rPr lang="en-US" sz="2300" dirty="0"/>
              <a:t>	</a:t>
            </a:r>
            <a:r>
              <a:rPr lang="en-NG" sz="2300" dirty="0"/>
              <a:t>consolidation.</a:t>
            </a:r>
          </a:p>
        </p:txBody>
      </p:sp>
      <p:sp>
        <p:nvSpPr>
          <p:cNvPr id="2" name="TextBox 1">
            <a:extLst>
              <a:ext uri="{FF2B5EF4-FFF2-40B4-BE49-F238E27FC236}">
                <a16:creationId xmlns:a16="http://schemas.microsoft.com/office/drawing/2014/main" id="{F45D2658-0474-7285-812F-CE42445453EF}"/>
              </a:ext>
            </a:extLst>
          </p:cNvPr>
          <p:cNvSpPr txBox="1"/>
          <p:nvPr/>
        </p:nvSpPr>
        <p:spPr>
          <a:xfrm>
            <a:off x="794657" y="226252"/>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A Welcome Pause: Moratorium on New Universities (I)</a:t>
            </a:r>
          </a:p>
        </p:txBody>
      </p:sp>
    </p:spTree>
    <p:extLst>
      <p:ext uri="{BB962C8B-B14F-4D97-AF65-F5344CB8AC3E}">
        <p14:creationId xmlns:p14="http://schemas.microsoft.com/office/powerpoint/2010/main" val="393946678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0035A-7ADF-6FAD-B01B-FEA143C3179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E94BC22-3C61-1A53-0A69-B43B298C623C}"/>
              </a:ext>
            </a:extLst>
          </p:cNvPr>
          <p:cNvSpPr txBox="1">
            <a:spLocks noGrp="1"/>
          </p:cNvSpPr>
          <p:nvPr>
            <p:ph type="ctrTitle"/>
          </p:nvPr>
        </p:nvSpPr>
        <p:spPr>
          <a:xfrm>
            <a:off x="653143" y="1011427"/>
            <a:ext cx="11038113" cy="562032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100" dirty="0"/>
              <a:t>*	</a:t>
            </a:r>
            <a:r>
              <a:rPr lang="en-NG" sz="2100" dirty="0"/>
              <a:t>This moratorium provides a critical window of opportunity to reinvest in existing public </a:t>
            </a:r>
            <a:r>
              <a:rPr lang="en-US" sz="2100" dirty="0"/>
              <a:t>	</a:t>
            </a:r>
            <a:r>
              <a:rPr lang="en-NG" sz="2100" dirty="0"/>
              <a:t>universities, many of which are in dire need of infrastructure renewal, staff recruitment, </a:t>
            </a:r>
            <a:r>
              <a:rPr lang="en-US" sz="2100" dirty="0"/>
              <a:t>	</a:t>
            </a:r>
            <a:r>
              <a:rPr lang="en-NG" sz="2100" dirty="0"/>
              <a:t>curriculum reform, research revitalization, and digital transformation. It also presents an </a:t>
            </a:r>
            <a:r>
              <a:rPr lang="en-US" sz="2100" dirty="0"/>
              <a:t>	</a:t>
            </a:r>
            <a:r>
              <a:rPr lang="en-NG" sz="2100" dirty="0"/>
              <a:t>occasion to review accreditation mechanisms, funding formulas, governance structures, </a:t>
            </a:r>
            <a:r>
              <a:rPr lang="en-US" sz="2100" dirty="0"/>
              <a:t>	</a:t>
            </a:r>
            <a:r>
              <a:rPr lang="en-NG" sz="2100" dirty="0"/>
              <a:t>and quality assurance protocols with a view to ensuring that the institutions we already </a:t>
            </a:r>
            <a:r>
              <a:rPr lang="en-US" sz="2100" dirty="0"/>
              <a:t>	</a:t>
            </a:r>
            <a:r>
              <a:rPr lang="en-NG" sz="2100" dirty="0"/>
              <a:t>have are equipped to fulfill their mission in a rapidly evolving world.</a:t>
            </a:r>
            <a:br>
              <a:rPr lang="en-US" sz="2100" dirty="0"/>
            </a:br>
            <a:br>
              <a:rPr lang="en-NG" sz="2100" dirty="0"/>
            </a:br>
            <a:r>
              <a:rPr lang="en-NG" sz="2100" dirty="0"/>
              <a:t>*</a:t>
            </a:r>
            <a:r>
              <a:rPr lang="en-US" sz="2100" dirty="0"/>
              <a:t>	</a:t>
            </a:r>
            <a:r>
              <a:rPr lang="en-NG" sz="2100" dirty="0"/>
              <a:t>However, this positive move must not be treated as a short-term administrative fix. There is </a:t>
            </a:r>
            <a:r>
              <a:rPr lang="en-US" sz="2100" dirty="0"/>
              <a:t>	</a:t>
            </a:r>
            <a:r>
              <a:rPr lang="en-NG" sz="2100" dirty="0"/>
              <a:t>a strong case for extending the moratorium beyond the current seven-year window, until </a:t>
            </a:r>
            <a:r>
              <a:rPr lang="en-US" sz="2100" dirty="0"/>
              <a:t>	</a:t>
            </a:r>
            <a:r>
              <a:rPr lang="en-NG" sz="2100" dirty="0"/>
              <a:t>clear, measurable progress is made in consolidating and elevating the performance of </a:t>
            </a:r>
            <a:r>
              <a:rPr lang="en-US" sz="2100" dirty="0"/>
              <a:t>	</a:t>
            </a:r>
            <a:r>
              <a:rPr lang="en-NG" sz="2100" dirty="0"/>
              <a:t>existing institutions. Expansion should only resume when there is demonstratable </a:t>
            </a:r>
            <a:r>
              <a:rPr lang="en-US" sz="2100" dirty="0"/>
              <a:t>	</a:t>
            </a:r>
            <a:r>
              <a:rPr lang="en-NG" sz="2100" dirty="0"/>
              <a:t>evidence that Nigeria’s public universities can operate at optimum levels and compete </a:t>
            </a:r>
            <a:r>
              <a:rPr lang="en-US" sz="2100" dirty="0"/>
              <a:t>	</a:t>
            </a:r>
            <a:r>
              <a:rPr lang="en-NG" sz="2100" dirty="0"/>
              <a:t>meaningfully on regional and global platforms.</a:t>
            </a:r>
            <a:br>
              <a:rPr lang="en-US" sz="2100" dirty="0"/>
            </a:br>
            <a:br>
              <a:rPr lang="en-NG" sz="2100" dirty="0"/>
            </a:br>
            <a:r>
              <a:rPr lang="en-NG" sz="2100" dirty="0"/>
              <a:t>*</a:t>
            </a:r>
            <a:r>
              <a:rPr lang="en-US" sz="2100" dirty="0"/>
              <a:t>	</a:t>
            </a:r>
            <a:r>
              <a:rPr lang="en-NG" sz="2100" dirty="0"/>
              <a:t>The university system must not be a dumping ground for political patronage or populist </a:t>
            </a:r>
            <a:r>
              <a:rPr lang="en-US" sz="2100" dirty="0"/>
              <a:t>	</a:t>
            </a:r>
            <a:r>
              <a:rPr lang="en-NG" sz="2100" dirty="0"/>
              <a:t>gestures. It must be a sacred trust, built on excellence, integrity, and service to the nation. </a:t>
            </a:r>
            <a:r>
              <a:rPr lang="en-US" sz="2100" dirty="0"/>
              <a:t>	</a:t>
            </a:r>
            <a:r>
              <a:rPr lang="en-NG" sz="2100" dirty="0"/>
              <a:t>This moratorium, if strategically used, can become a turning point, a much-needed reset </a:t>
            </a:r>
            <a:r>
              <a:rPr lang="en-US" sz="2100" dirty="0"/>
              <a:t>	</a:t>
            </a:r>
            <a:r>
              <a:rPr lang="en-NG" sz="2100" dirty="0"/>
              <a:t>button for restoring coherence, capacity, and global relevance to Nigerian higher </a:t>
            </a:r>
            <a:r>
              <a:rPr lang="en-US" sz="2100" dirty="0"/>
              <a:t>	</a:t>
            </a:r>
            <a:r>
              <a:rPr lang="en-NG" sz="2100" dirty="0"/>
              <a:t>education.</a:t>
            </a:r>
          </a:p>
        </p:txBody>
      </p:sp>
      <p:sp>
        <p:nvSpPr>
          <p:cNvPr id="2" name="TextBox 1">
            <a:extLst>
              <a:ext uri="{FF2B5EF4-FFF2-40B4-BE49-F238E27FC236}">
                <a16:creationId xmlns:a16="http://schemas.microsoft.com/office/drawing/2014/main" id="{08114E45-409C-180A-A43A-6CC2FBBDBFAC}"/>
              </a:ext>
            </a:extLst>
          </p:cNvPr>
          <p:cNvSpPr txBox="1"/>
          <p:nvPr/>
        </p:nvSpPr>
        <p:spPr>
          <a:xfrm>
            <a:off x="794657" y="226252"/>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A Welcome Pause: Moratorium on New Universities (</a:t>
            </a:r>
            <a:r>
              <a:rPr lang="en-US" sz="3200" b="1" dirty="0">
                <a:solidFill>
                  <a:schemeClr val="tx2">
                    <a:lumMod val="75000"/>
                    <a:lumOff val="25000"/>
                  </a:schemeClr>
                </a:solidFill>
              </a:rPr>
              <a:t>I</a:t>
            </a:r>
            <a:r>
              <a:rPr lang="en-NG" sz="3200" b="1" dirty="0">
                <a:solidFill>
                  <a:schemeClr val="tx2">
                    <a:lumMod val="75000"/>
                    <a:lumOff val="25000"/>
                  </a:schemeClr>
                </a:solidFill>
              </a:rPr>
              <a:t>I)</a:t>
            </a:r>
          </a:p>
        </p:txBody>
      </p:sp>
    </p:spTree>
    <p:extLst>
      <p:ext uri="{BB962C8B-B14F-4D97-AF65-F5344CB8AC3E}">
        <p14:creationId xmlns:p14="http://schemas.microsoft.com/office/powerpoint/2010/main" val="1501212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97178-9ADE-2CF7-5641-6EFB784F821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CFFE0EA-07F8-D57A-03CA-0F7217DA8EE0}"/>
              </a:ext>
            </a:extLst>
          </p:cNvPr>
          <p:cNvSpPr txBox="1">
            <a:spLocks noGrp="1"/>
          </p:cNvSpPr>
          <p:nvPr>
            <p:ph type="ctrTitle"/>
          </p:nvPr>
        </p:nvSpPr>
        <p:spPr>
          <a:xfrm>
            <a:off x="653143" y="1551318"/>
            <a:ext cx="11038113" cy="50804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This brief overview of some reform initiatives embarked upon recently or in </a:t>
            </a:r>
            <a:r>
              <a:rPr lang="en-US" sz="2400" dirty="0"/>
              <a:t>	</a:t>
            </a:r>
            <a:r>
              <a:rPr lang="en-NG" sz="2400" dirty="0"/>
              <a:t>recent years is a clear recognition of the importance of documenting and </a:t>
            </a:r>
            <a:r>
              <a:rPr lang="en-US" sz="2400" dirty="0"/>
              <a:t>	</a:t>
            </a:r>
            <a:r>
              <a:rPr lang="en-NG" sz="2400" dirty="0"/>
              <a:t>acknowledging efforts already undertaken, efforts which reflect genuine </a:t>
            </a:r>
            <a:r>
              <a:rPr lang="en-US" sz="2400" dirty="0"/>
              <a:t>	</a:t>
            </a:r>
            <a:r>
              <a:rPr lang="en-NG" sz="2400" dirty="0"/>
              <a:t>institutional commitment to public university system improvement.</a:t>
            </a:r>
            <a:br>
              <a:rPr lang="en-US" sz="2400" dirty="0"/>
            </a:br>
            <a:br>
              <a:rPr lang="en-NG" sz="2400" dirty="0"/>
            </a:br>
            <a:r>
              <a:rPr lang="en-NG" sz="2400" dirty="0"/>
              <a:t>*</a:t>
            </a:r>
            <a:r>
              <a:rPr lang="en-US" sz="2400" dirty="0"/>
              <a:t>	</a:t>
            </a:r>
            <a:r>
              <a:rPr lang="en-NG" sz="2400" dirty="0"/>
              <a:t>The introduction of NELFUND into the equation and the bold policy initiative by </a:t>
            </a:r>
            <a:r>
              <a:rPr lang="en-US" sz="2400" dirty="0"/>
              <a:t>	</a:t>
            </a:r>
            <a:r>
              <a:rPr lang="en-NG" sz="2400" dirty="0"/>
              <a:t>Minister Tunji </a:t>
            </a:r>
            <a:r>
              <a:rPr lang="en-NG" sz="2400" dirty="0" err="1"/>
              <a:t>Alaosa</a:t>
            </a:r>
            <a:r>
              <a:rPr lang="en-NG" sz="2400" dirty="0"/>
              <a:t> to get the Federal Executive Council to place a seven year </a:t>
            </a:r>
            <a:r>
              <a:rPr lang="en-US" sz="2400" dirty="0"/>
              <a:t>	</a:t>
            </a:r>
            <a:r>
              <a:rPr lang="en-NG" sz="2400" dirty="0"/>
              <a:t>moratorium on the establishment of new higher education institutions in the </a:t>
            </a:r>
            <a:r>
              <a:rPr lang="en-US" sz="2400" dirty="0"/>
              <a:t>	</a:t>
            </a:r>
            <a:r>
              <a:rPr lang="en-NG" sz="2400" dirty="0"/>
              <a:t>country clearly indicates that the current government is ready and willing to do </a:t>
            </a:r>
            <a:r>
              <a:rPr lang="en-US" sz="2400" dirty="0"/>
              <a:t>	</a:t>
            </a:r>
            <a:r>
              <a:rPr lang="en-NG" sz="2400" dirty="0"/>
              <a:t>whatever is necessary to ensure that public universities are placed on a reform </a:t>
            </a:r>
            <a:r>
              <a:rPr lang="en-US" sz="2400" dirty="0"/>
              <a:t>	</a:t>
            </a:r>
            <a:r>
              <a:rPr lang="en-NG" sz="2400" dirty="0"/>
              <a:t>path to enable them secure their future.</a:t>
            </a:r>
            <a:br>
              <a:rPr lang="en-US" sz="2400" dirty="0"/>
            </a:br>
            <a:br>
              <a:rPr lang="en-NG" sz="2400" dirty="0"/>
            </a:br>
            <a:r>
              <a:rPr lang="en-NG" sz="2400" dirty="0"/>
              <a:t>*</a:t>
            </a:r>
            <a:r>
              <a:rPr lang="en-US" sz="2400" dirty="0"/>
              <a:t>	</a:t>
            </a:r>
            <a:r>
              <a:rPr lang="en-NG" sz="2400" dirty="0"/>
              <a:t>In the next section, more implementable recommendations capable of </a:t>
            </a:r>
            <a:r>
              <a:rPr lang="en-US" sz="2400" dirty="0"/>
              <a:t>	</a:t>
            </a:r>
            <a:r>
              <a:rPr lang="en-NG" sz="2400" dirty="0"/>
              <a:t>addressing some of the most fundamental needs of the public universities are </a:t>
            </a:r>
            <a:r>
              <a:rPr lang="en-US" sz="2400" dirty="0"/>
              <a:t>	</a:t>
            </a:r>
            <a:r>
              <a:rPr lang="en-NG" sz="2400" dirty="0"/>
              <a:t>offered as a roadmap towards revitalizing the institutions.</a:t>
            </a:r>
          </a:p>
        </p:txBody>
      </p:sp>
      <p:sp>
        <p:nvSpPr>
          <p:cNvPr id="2" name="TextBox 1">
            <a:extLst>
              <a:ext uri="{FF2B5EF4-FFF2-40B4-BE49-F238E27FC236}">
                <a16:creationId xmlns:a16="http://schemas.microsoft.com/office/drawing/2014/main" id="{1CB3AF4D-51F5-CCD7-A724-D5F185E0FA12}"/>
              </a:ext>
            </a:extLst>
          </p:cNvPr>
          <p:cNvSpPr txBox="1"/>
          <p:nvPr/>
        </p:nvSpPr>
        <p:spPr>
          <a:xfrm>
            <a:off x="794657" y="226252"/>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A Welcome Pause: Moratorium on New Universities (</a:t>
            </a:r>
            <a:r>
              <a:rPr lang="en-US" sz="3200" b="1" dirty="0">
                <a:solidFill>
                  <a:schemeClr val="tx2">
                    <a:lumMod val="75000"/>
                    <a:lumOff val="25000"/>
                  </a:schemeClr>
                </a:solidFill>
              </a:rPr>
              <a:t>I</a:t>
            </a:r>
            <a:r>
              <a:rPr lang="en-NG" sz="3200" b="1" dirty="0">
                <a:solidFill>
                  <a:schemeClr val="tx2">
                    <a:lumMod val="75000"/>
                    <a:lumOff val="25000"/>
                  </a:schemeClr>
                </a:solidFill>
              </a:rPr>
              <a:t>I</a:t>
            </a:r>
            <a:r>
              <a:rPr lang="en-US" sz="3200" b="1" dirty="0">
                <a:solidFill>
                  <a:schemeClr val="tx2">
                    <a:lumMod val="75000"/>
                    <a:lumOff val="25000"/>
                  </a:schemeClr>
                </a:solidFill>
              </a:rPr>
              <a:t>I</a:t>
            </a:r>
            <a:r>
              <a:rPr lang="en-NG" sz="3200" b="1" dirty="0">
                <a:solidFill>
                  <a:schemeClr val="tx2">
                    <a:lumMod val="75000"/>
                    <a:lumOff val="25000"/>
                  </a:schemeClr>
                </a:solidFill>
              </a:rPr>
              <a:t>)</a:t>
            </a:r>
          </a:p>
        </p:txBody>
      </p:sp>
    </p:spTree>
    <p:extLst>
      <p:ext uri="{BB962C8B-B14F-4D97-AF65-F5344CB8AC3E}">
        <p14:creationId xmlns:p14="http://schemas.microsoft.com/office/powerpoint/2010/main" val="88171225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A88E4-C083-A92B-4BD3-161DECC2EFE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FA2CC39-E0DE-20CC-C24B-D479122AF532}"/>
              </a:ext>
            </a:extLst>
          </p:cNvPr>
          <p:cNvSpPr txBox="1">
            <a:spLocks noGrp="1"/>
          </p:cNvSpPr>
          <p:nvPr>
            <p:ph type="ctrTitle"/>
          </p:nvPr>
        </p:nvSpPr>
        <p:spPr>
          <a:xfrm>
            <a:off x="576943" y="946830"/>
            <a:ext cx="11038113" cy="591117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100" dirty="0"/>
              <a:t>*	</a:t>
            </a:r>
            <a:r>
              <a:rPr lang="en-NG" sz="2100" dirty="0"/>
              <a:t>It is clear from my analysis so far that the crisis in Nigeria’s public universities is deep, </a:t>
            </a:r>
            <a:r>
              <a:rPr lang="en-US" sz="2100" dirty="0"/>
              <a:t>	</a:t>
            </a:r>
            <a:r>
              <a:rPr lang="en-NG" sz="2100" dirty="0"/>
              <a:t>but it is not irreversible. The question is not whether we know what to do, because we </a:t>
            </a:r>
            <a:r>
              <a:rPr lang="en-US" sz="2100" dirty="0"/>
              <a:t>	</a:t>
            </a:r>
            <a:r>
              <a:rPr lang="en-NG" sz="2100" dirty="0"/>
              <a:t>do. The question is whether we have the collective will, institutional discipline, and </a:t>
            </a:r>
            <a:r>
              <a:rPr lang="en-US" sz="2100" dirty="0"/>
              <a:t>	</a:t>
            </a:r>
            <a:r>
              <a:rPr lang="en-NG" sz="2100" dirty="0"/>
              <a:t>political maturity to the needful to reverse the decline and revive the fortunes of the </a:t>
            </a:r>
            <a:r>
              <a:rPr lang="en-US" sz="2100" dirty="0"/>
              <a:t>	</a:t>
            </a:r>
            <a:r>
              <a:rPr lang="en-NG" sz="2100" dirty="0"/>
              <a:t>universities.</a:t>
            </a:r>
            <a:br>
              <a:rPr lang="en-US" sz="2100" dirty="0"/>
            </a:br>
            <a:br>
              <a:rPr lang="en-NG" sz="2100" dirty="0"/>
            </a:br>
            <a:r>
              <a:rPr lang="en-NG" sz="2100" dirty="0"/>
              <a:t>*</a:t>
            </a:r>
            <a:r>
              <a:rPr lang="en-US" sz="2100" dirty="0"/>
              <a:t>	A</a:t>
            </a:r>
            <a:r>
              <a:rPr lang="en-NG" sz="2100" dirty="0"/>
              <a:t>s someone who has served as a Vice Chancellor, a Pro-Chancellor, and Executive </a:t>
            </a:r>
            <a:r>
              <a:rPr lang="en-US" sz="2100" dirty="0"/>
              <a:t>	</a:t>
            </a:r>
            <a:r>
              <a:rPr lang="en-NG" sz="2100" dirty="0"/>
              <a:t>Secretary of the National Universities Commission, I offer not a theoretical </a:t>
            </a:r>
            <a:r>
              <a:rPr lang="en-NG" sz="2100" dirty="0" err="1"/>
              <a:t>wishlist</a:t>
            </a:r>
            <a:r>
              <a:rPr lang="en-NG" sz="2100" dirty="0"/>
              <a:t>, </a:t>
            </a:r>
            <a:r>
              <a:rPr lang="en-US" sz="2100" dirty="0"/>
              <a:t>	</a:t>
            </a:r>
            <a:r>
              <a:rPr lang="en-NG" sz="2100" dirty="0"/>
              <a:t>but a </a:t>
            </a:r>
            <a:r>
              <a:rPr lang="en-US" sz="2100" dirty="0"/>
              <a:t>	</a:t>
            </a:r>
            <a:r>
              <a:rPr lang="en-NG" sz="2100" dirty="0"/>
              <a:t>practical agenda informed by experience, failures, and hope.</a:t>
            </a:r>
            <a:br>
              <a:rPr lang="en-US" sz="2100" dirty="0"/>
            </a:br>
            <a:br>
              <a:rPr lang="en-NG" sz="2100" dirty="0"/>
            </a:br>
            <a:r>
              <a:rPr lang="en-NG" sz="2100" dirty="0"/>
              <a:t>*</a:t>
            </a:r>
            <a:r>
              <a:rPr lang="en-US" sz="2100" dirty="0"/>
              <a:t>	</a:t>
            </a:r>
            <a:r>
              <a:rPr lang="en-NG" sz="2100" dirty="0"/>
              <a:t>As we mark the 42nd Convocation and the 50th Anniversary of Usmanu Danfodiyo </a:t>
            </a:r>
            <a:r>
              <a:rPr lang="en-US" sz="2100" dirty="0"/>
              <a:t>	</a:t>
            </a:r>
            <a:r>
              <a:rPr lang="en-NG" sz="2100" dirty="0"/>
              <a:t>University, Sokoto, a university rooted in the rich intellectual tradition of the Sokoto </a:t>
            </a:r>
            <a:r>
              <a:rPr lang="en-US" sz="2100" dirty="0"/>
              <a:t>	</a:t>
            </a:r>
            <a:r>
              <a:rPr lang="en-NG" sz="2100" dirty="0"/>
              <a:t>Caliphate and founded on the ideals of public service, scholarship, and moral integrity, </a:t>
            </a:r>
            <a:r>
              <a:rPr lang="en-US" sz="2100" dirty="0"/>
              <a:t>	</a:t>
            </a:r>
            <a:r>
              <a:rPr lang="en-NG" sz="2100" dirty="0"/>
              <a:t>it </a:t>
            </a:r>
            <a:r>
              <a:rPr lang="en-US" sz="2100" dirty="0"/>
              <a:t>	</a:t>
            </a:r>
            <a:r>
              <a:rPr lang="en-NG" sz="2100" dirty="0"/>
              <a:t>is fitting that we not only reflect on past achievements but also boldly chart a path for </a:t>
            </a:r>
            <a:r>
              <a:rPr lang="en-US" sz="2100" dirty="0"/>
              <a:t>	</a:t>
            </a:r>
            <a:r>
              <a:rPr lang="en-NG" sz="2100" dirty="0"/>
              <a:t>the future.</a:t>
            </a:r>
            <a:br>
              <a:rPr lang="en-US" sz="2100" dirty="0"/>
            </a:br>
            <a:br>
              <a:rPr lang="en-NG" sz="2100" dirty="0"/>
            </a:br>
            <a:r>
              <a:rPr lang="en-NG" sz="2100" dirty="0"/>
              <a:t>*</a:t>
            </a:r>
            <a:r>
              <a:rPr lang="en-US" sz="2100" dirty="0"/>
              <a:t>	</a:t>
            </a:r>
            <a:r>
              <a:rPr lang="en-NG" sz="2100" dirty="0"/>
              <a:t>If Nigerian public universities are to reclaim their relevance and rebuild public </a:t>
            </a:r>
            <a:r>
              <a:rPr lang="en-US" sz="2100" dirty="0"/>
              <a:t>	</a:t>
            </a:r>
            <a:r>
              <a:rPr lang="en-NG" sz="2100" dirty="0"/>
              <a:t>confidence, serious policy interventions must be implemented. What follows is a </a:t>
            </a:r>
            <a:r>
              <a:rPr lang="en-US" sz="2100" dirty="0"/>
              <a:t>	</a:t>
            </a:r>
            <a:r>
              <a:rPr lang="en-NG" sz="2100" dirty="0"/>
              <a:t>selection of a few workable and implementable recommendations that may help in </a:t>
            </a:r>
            <a:r>
              <a:rPr lang="en-US" sz="2100" dirty="0"/>
              <a:t>	</a:t>
            </a:r>
            <a:r>
              <a:rPr lang="en-NG" sz="2100" dirty="0"/>
              <a:t>reforming and revitalizing or rescuing the public universities in Nigeria.</a:t>
            </a:r>
          </a:p>
        </p:txBody>
      </p:sp>
      <p:sp>
        <p:nvSpPr>
          <p:cNvPr id="2" name="TextBox 1">
            <a:extLst>
              <a:ext uri="{FF2B5EF4-FFF2-40B4-BE49-F238E27FC236}">
                <a16:creationId xmlns:a16="http://schemas.microsoft.com/office/drawing/2014/main" id="{939F4F3B-32A7-5471-AFEE-6A8014ABD8CD}"/>
              </a:ext>
            </a:extLst>
          </p:cNvPr>
          <p:cNvSpPr txBox="1"/>
          <p:nvPr/>
        </p:nvSpPr>
        <p:spPr>
          <a:xfrm>
            <a:off x="794657" y="226252"/>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Recommendations: A Roadmap for Revitalization</a:t>
            </a:r>
          </a:p>
        </p:txBody>
      </p:sp>
    </p:spTree>
    <p:extLst>
      <p:ext uri="{BB962C8B-B14F-4D97-AF65-F5344CB8AC3E}">
        <p14:creationId xmlns:p14="http://schemas.microsoft.com/office/powerpoint/2010/main" val="371984187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31441-93A0-43B7-6102-E85DCFE9048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9B33314-5D8B-7D75-77BB-BF930ADDE8FF}"/>
              </a:ext>
            </a:extLst>
          </p:cNvPr>
          <p:cNvSpPr txBox="1">
            <a:spLocks noGrp="1"/>
          </p:cNvSpPr>
          <p:nvPr>
            <p:ph type="ctrTitle"/>
          </p:nvPr>
        </p:nvSpPr>
        <p:spPr>
          <a:xfrm>
            <a:off x="576943" y="1237807"/>
            <a:ext cx="11038113" cy="5620193"/>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900" dirty="0"/>
              <a:t>*	</a:t>
            </a:r>
            <a:r>
              <a:rPr lang="en-NG" sz="1900" dirty="0"/>
              <a:t>No meaningful reform in Nigeria’s university system can succeed without a solid foundation for </a:t>
            </a:r>
            <a:r>
              <a:rPr lang="en-US" sz="1900" dirty="0"/>
              <a:t>	</a:t>
            </a:r>
            <a:r>
              <a:rPr lang="en-NG" sz="1900" dirty="0"/>
              <a:t>sustainable and predictable funding. Decades of underinvestment, erratic budgetary releases, and </a:t>
            </a:r>
            <a:r>
              <a:rPr lang="en-US" sz="1900" dirty="0"/>
              <a:t>	</a:t>
            </a:r>
            <a:r>
              <a:rPr lang="en-NG" sz="1900" dirty="0"/>
              <a:t>over-dependence on short-term interventions have left public universities vulnerable to financial </a:t>
            </a:r>
            <a:r>
              <a:rPr lang="en-US" sz="1900" dirty="0"/>
              <a:t>	</a:t>
            </a:r>
            <a:r>
              <a:rPr lang="en-NG" sz="1900" dirty="0"/>
              <a:t>shocks and unable to plan for the long term. What is urgently required is a national funding </a:t>
            </a:r>
            <a:r>
              <a:rPr lang="en-US" sz="1900" dirty="0"/>
              <a:t>	</a:t>
            </a:r>
            <a:r>
              <a:rPr lang="en-NG" sz="1900" dirty="0"/>
              <a:t>framework that balances policy ambition with fiscal realism, leveraging existing institutions such as </a:t>
            </a:r>
            <a:r>
              <a:rPr lang="en-US" sz="1900" dirty="0"/>
              <a:t>	</a:t>
            </a:r>
            <a:r>
              <a:rPr lang="en-NG" sz="1900" dirty="0"/>
              <a:t>TETFund and NELFUND, while ensuring that core funding to universities is both stable and strategic.</a:t>
            </a:r>
            <a:br>
              <a:rPr lang="en-US" sz="1900" dirty="0"/>
            </a:br>
            <a:br>
              <a:rPr lang="en-NG" sz="1900" dirty="0"/>
            </a:br>
            <a:r>
              <a:rPr lang="en-NG" sz="1900" dirty="0"/>
              <a:t>*</a:t>
            </a:r>
            <a:r>
              <a:rPr lang="en-US" sz="1900" dirty="0"/>
              <a:t>	</a:t>
            </a:r>
            <a:r>
              <a:rPr lang="en-NG" sz="1900" dirty="0"/>
              <a:t>Government should, as a matter of national priority, commit to allocating at least 5% of its annual </a:t>
            </a:r>
            <a:r>
              <a:rPr lang="en-US" sz="1900" dirty="0"/>
              <a:t>	</a:t>
            </a:r>
            <a:r>
              <a:rPr lang="en-NG" sz="1900" dirty="0"/>
              <a:t>national budget directly to public universities, clearly earmarked for teaching, research, </a:t>
            </a:r>
            <a:r>
              <a:rPr lang="en-US" sz="1900" dirty="0"/>
              <a:t>	</a:t>
            </a:r>
            <a:r>
              <a:rPr lang="en-NG" sz="1900" dirty="0"/>
              <a:t>infrastructure, and institutional development. This should be distinct from other sectoral education </a:t>
            </a:r>
            <a:r>
              <a:rPr lang="en-US" sz="1900" dirty="0"/>
              <a:t>	</a:t>
            </a:r>
            <a:r>
              <a:rPr lang="en-NG" sz="1900" dirty="0"/>
              <a:t>spending and should be transparently managed and effectively over-sighted.</a:t>
            </a:r>
            <a:br>
              <a:rPr lang="en-US" sz="1900" dirty="0"/>
            </a:br>
            <a:br>
              <a:rPr lang="en-NG" sz="1900" dirty="0"/>
            </a:br>
            <a:r>
              <a:rPr lang="en-NG" sz="1900" dirty="0"/>
              <a:t>*</a:t>
            </a:r>
            <a:r>
              <a:rPr lang="en-US" sz="1900" dirty="0"/>
              <a:t>	</a:t>
            </a:r>
            <a:r>
              <a:rPr lang="en-NG" sz="1900" dirty="0"/>
              <a:t>Furthermore, universities must be given greater autonomy and capacity to diversify revenue sources </a:t>
            </a:r>
            <a:r>
              <a:rPr lang="en-US" sz="1900" dirty="0"/>
              <a:t>	</a:t>
            </a:r>
            <a:r>
              <a:rPr lang="en-NG" sz="1900" dirty="0"/>
              <a:t>through industry partnerships, consultancy, alumni endowments, and competitive international </a:t>
            </a:r>
            <a:r>
              <a:rPr lang="en-US" sz="1900" dirty="0"/>
              <a:t>	</a:t>
            </a:r>
            <a:r>
              <a:rPr lang="en-NG" sz="1900" dirty="0"/>
              <a:t>grants. However, such efforts can only complement, not substitute, government’s primary </a:t>
            </a:r>
            <a:r>
              <a:rPr lang="en-US" sz="1900" dirty="0"/>
              <a:t>	</a:t>
            </a:r>
            <a:r>
              <a:rPr lang="en-NG" sz="1900" dirty="0"/>
              <a:t>responsibility for public higher education financing.</a:t>
            </a:r>
            <a:br>
              <a:rPr lang="en-US" sz="1900" dirty="0"/>
            </a:br>
            <a:br>
              <a:rPr lang="en-NG" sz="1900" dirty="0"/>
            </a:br>
            <a:r>
              <a:rPr lang="en-NG" sz="1900" dirty="0"/>
              <a:t>*</a:t>
            </a:r>
            <a:r>
              <a:rPr lang="en-US" sz="1900" dirty="0"/>
              <a:t>	</a:t>
            </a:r>
            <a:r>
              <a:rPr lang="en-NG" sz="1900" dirty="0"/>
              <a:t>A university without predictable funding is a university in perpetual crisis. Without stable funding, no </a:t>
            </a:r>
            <a:r>
              <a:rPr lang="en-US" sz="1900" dirty="0"/>
              <a:t>	</a:t>
            </a:r>
            <a:r>
              <a:rPr lang="en-NG" sz="1900" dirty="0"/>
              <a:t>university can deliver quality teaching and research, retain staff, compete globally, or fulfill its public </a:t>
            </a:r>
            <a:r>
              <a:rPr lang="en-US" sz="1900" dirty="0"/>
              <a:t>	</a:t>
            </a:r>
            <a:r>
              <a:rPr lang="en-NG" sz="1900" dirty="0"/>
              <a:t>mission. Institutionalizing such funding is not merely a financial matter; it is a strategic necessity for </a:t>
            </a:r>
            <a:r>
              <a:rPr lang="en-US" sz="1900" dirty="0"/>
              <a:t>	</a:t>
            </a:r>
            <a:r>
              <a:rPr lang="en-NG" sz="1900" dirty="0"/>
              <a:t>national survival and global relevance.</a:t>
            </a:r>
          </a:p>
        </p:txBody>
      </p:sp>
      <p:sp>
        <p:nvSpPr>
          <p:cNvPr id="2" name="TextBox 1">
            <a:extLst>
              <a:ext uri="{FF2B5EF4-FFF2-40B4-BE49-F238E27FC236}">
                <a16:creationId xmlns:a16="http://schemas.microsoft.com/office/drawing/2014/main" id="{7CC3D71D-1F71-9B1B-9EF9-8EFC144083BB}"/>
              </a:ext>
            </a:extLst>
          </p:cNvPr>
          <p:cNvSpPr txBox="1"/>
          <p:nvPr/>
        </p:nvSpPr>
        <p:spPr>
          <a:xfrm>
            <a:off x="794657" y="226252"/>
            <a:ext cx="11038113" cy="584775"/>
          </a:xfrm>
          <a:prstGeom prst="rect">
            <a:avLst/>
          </a:prstGeom>
          <a:noFill/>
        </p:spPr>
        <p:txBody>
          <a:bodyPr wrap="square" rtlCol="0">
            <a:spAutoFit/>
          </a:bodyPr>
          <a:lstStyle/>
          <a:p>
            <a:pPr algn="ctr"/>
            <a:r>
              <a:rPr lang="en-NG" sz="3200" b="1" dirty="0">
                <a:solidFill>
                  <a:schemeClr val="tx2">
                    <a:lumMod val="75000"/>
                    <a:lumOff val="25000"/>
                  </a:schemeClr>
                </a:solidFill>
              </a:rPr>
              <a:t>Institutionalizing Sustainable and Predictable Funding</a:t>
            </a:r>
          </a:p>
        </p:txBody>
      </p:sp>
    </p:spTree>
    <p:extLst>
      <p:ext uri="{BB962C8B-B14F-4D97-AF65-F5344CB8AC3E}">
        <p14:creationId xmlns:p14="http://schemas.microsoft.com/office/powerpoint/2010/main" val="421166389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D8229-FE3C-6F5E-C51E-6788171A79A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F0970AC-5639-E2DD-3351-CC517A80238C}"/>
              </a:ext>
            </a:extLst>
          </p:cNvPr>
          <p:cNvSpPr txBox="1">
            <a:spLocks noGrp="1"/>
          </p:cNvSpPr>
          <p:nvPr>
            <p:ph type="ctrTitle"/>
          </p:nvPr>
        </p:nvSpPr>
        <p:spPr>
          <a:xfrm>
            <a:off x="576943" y="1223894"/>
            <a:ext cx="11038113" cy="563410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000" dirty="0"/>
              <a:t>*	</a:t>
            </a:r>
            <a:r>
              <a:rPr lang="en-NG" sz="2000" dirty="0"/>
              <a:t>The establishment of the Nigerian Education Loan Fund (NELFUND) marks a pivotal </a:t>
            </a:r>
            <a:r>
              <a:rPr lang="en-US" sz="2000" dirty="0"/>
              <a:t>	</a:t>
            </a:r>
            <a:r>
              <a:rPr lang="en-NG" sz="2000" dirty="0"/>
              <a:t>moment in </a:t>
            </a:r>
            <a:r>
              <a:rPr lang="en-US" sz="2000" dirty="0"/>
              <a:t>	</a:t>
            </a:r>
            <a:r>
              <a:rPr lang="en-NG" sz="2000" dirty="0"/>
              <a:t>the country’s quest to widen access to higher education. However, for this initiative to achieve </a:t>
            </a:r>
            <a:r>
              <a:rPr lang="en-US" sz="2000" dirty="0"/>
              <a:t>	</a:t>
            </a:r>
            <a:r>
              <a:rPr lang="en-NG" sz="2000" dirty="0"/>
              <a:t>transformative impact, it must be grounded in a robust understanding of the university as a </a:t>
            </a:r>
            <a:r>
              <a:rPr lang="en-US" sz="2000" dirty="0"/>
              <a:t>	</a:t>
            </a:r>
            <a:r>
              <a:rPr lang="en-NG" sz="2000" dirty="0"/>
              <a:t>public good whose value lies not only in the private benefits it confers on individual graduates, </a:t>
            </a:r>
            <a:r>
              <a:rPr lang="en-US" sz="2000" dirty="0"/>
              <a:t>	</a:t>
            </a:r>
            <a:r>
              <a:rPr lang="en-NG" sz="2000" dirty="0"/>
              <a:t>but in its broader role in nation-building, citizenship formation, </a:t>
            </a:r>
            <a:r>
              <a:rPr lang="en-US" sz="2000" dirty="0"/>
              <a:t>	</a:t>
            </a:r>
            <a:r>
              <a:rPr lang="en-NG" sz="2000" dirty="0"/>
              <a:t>and socio-economic </a:t>
            </a:r>
            <a:r>
              <a:rPr lang="en-US" sz="2000" dirty="0"/>
              <a:t>	</a:t>
            </a:r>
            <a:r>
              <a:rPr lang="en-NG" sz="2000" dirty="0"/>
              <a:t>advancement.</a:t>
            </a:r>
            <a:br>
              <a:rPr lang="en-US" sz="2000" dirty="0"/>
            </a:br>
            <a:br>
              <a:rPr lang="en-NG" sz="2000" dirty="0"/>
            </a:br>
            <a:r>
              <a:rPr lang="en-NG" sz="2000" dirty="0"/>
              <a:t>*</a:t>
            </a:r>
            <a:r>
              <a:rPr lang="en-US" sz="2000" dirty="0"/>
              <a:t>	</a:t>
            </a:r>
            <a:r>
              <a:rPr lang="en-NG" sz="2000" dirty="0"/>
              <a:t>NELFUND must therefore go beyond facilitating student access to tuition support. It should </a:t>
            </a:r>
            <a:r>
              <a:rPr lang="en-US" sz="2000" dirty="0"/>
              <a:t>	</a:t>
            </a:r>
            <a:r>
              <a:rPr lang="en-NG" sz="2000" dirty="0"/>
              <a:t>become a catalyst for equity, institutional renewal, and the expansion of research and </a:t>
            </a:r>
            <a:r>
              <a:rPr lang="en-US" sz="2000" dirty="0"/>
              <a:t>	</a:t>
            </a:r>
            <a:r>
              <a:rPr lang="en-NG" sz="2000" dirty="0"/>
              <a:t>innovation ecosystems across public universities. Policy design and implementation must </a:t>
            </a:r>
            <a:r>
              <a:rPr lang="en-US" sz="2000" dirty="0"/>
              <a:t>	</a:t>
            </a:r>
            <a:r>
              <a:rPr lang="en-NG" sz="2000" dirty="0"/>
              <a:t>safeguard against the commodification of higher education and ensure that access to loans </a:t>
            </a:r>
            <a:r>
              <a:rPr lang="en-US" sz="2000" dirty="0"/>
              <a:t>	</a:t>
            </a:r>
            <a:r>
              <a:rPr lang="en-NG" sz="2000" dirty="0"/>
              <a:t>does not become a substitute for sustained public investment in the sector.</a:t>
            </a:r>
            <a:br>
              <a:rPr lang="en-US" sz="2000" dirty="0"/>
            </a:br>
            <a:br>
              <a:rPr lang="en-NG" sz="2000" dirty="0"/>
            </a:br>
            <a:r>
              <a:rPr lang="en-NG" sz="2000" dirty="0"/>
              <a:t>*</a:t>
            </a:r>
            <a:r>
              <a:rPr lang="en-US" sz="2000" dirty="0"/>
              <a:t>	</a:t>
            </a:r>
            <a:r>
              <a:rPr lang="en-NG" sz="2000" dirty="0"/>
              <a:t>In return, universities must recommit to serving the public interest by producing graduates </a:t>
            </a:r>
            <a:r>
              <a:rPr lang="en-US" sz="2000" dirty="0"/>
              <a:t>	</a:t>
            </a:r>
            <a:r>
              <a:rPr lang="en-NG" sz="2000" dirty="0"/>
              <a:t>equipped for democratic participation and national service, advancing knowledge that </a:t>
            </a:r>
            <a:r>
              <a:rPr lang="en-US" sz="2000" dirty="0"/>
              <a:t>	</a:t>
            </a:r>
            <a:r>
              <a:rPr lang="en-NG" sz="2000" dirty="0"/>
              <a:t>responds to local and global challenges, and maintaining a civic ethos that prioritizes </a:t>
            </a:r>
            <a:r>
              <a:rPr lang="en-US" sz="2000" dirty="0"/>
              <a:t>	</a:t>
            </a:r>
            <a:r>
              <a:rPr lang="en-NG" sz="2000" dirty="0"/>
              <a:t>inclusion, accountability, and excellence. In aligning NELFUND with this vision, Nigeria can </a:t>
            </a:r>
            <a:r>
              <a:rPr lang="en-US" sz="2000" dirty="0"/>
              <a:t>	</a:t>
            </a:r>
            <a:r>
              <a:rPr lang="en-NG" sz="2000" dirty="0"/>
              <a:t>build a higher education system that is not only financially accessible, but socially purposeful </a:t>
            </a:r>
            <a:r>
              <a:rPr lang="en-US" sz="2000" dirty="0"/>
              <a:t>	</a:t>
            </a:r>
            <a:r>
              <a:rPr lang="en-NG" sz="2000" dirty="0"/>
              <a:t>and developmentally consequential.</a:t>
            </a:r>
            <a:br>
              <a:rPr lang="en-NG" sz="2000" dirty="0"/>
            </a:br>
            <a:endParaRPr lang="en-NG" sz="2000" dirty="0"/>
          </a:p>
        </p:txBody>
      </p:sp>
      <p:sp>
        <p:nvSpPr>
          <p:cNvPr id="2" name="TextBox 1">
            <a:extLst>
              <a:ext uri="{FF2B5EF4-FFF2-40B4-BE49-F238E27FC236}">
                <a16:creationId xmlns:a16="http://schemas.microsoft.com/office/drawing/2014/main" id="{821E4ABB-5443-B06B-B597-EAB151C99A6B}"/>
              </a:ext>
            </a:extLst>
          </p:cNvPr>
          <p:cNvSpPr txBox="1"/>
          <p:nvPr/>
        </p:nvSpPr>
        <p:spPr>
          <a:xfrm>
            <a:off x="794657" y="226252"/>
            <a:ext cx="11038113" cy="1077218"/>
          </a:xfrm>
          <a:prstGeom prst="rect">
            <a:avLst/>
          </a:prstGeom>
          <a:noFill/>
        </p:spPr>
        <p:txBody>
          <a:bodyPr wrap="square" rtlCol="0">
            <a:spAutoFit/>
          </a:bodyPr>
          <a:lstStyle/>
          <a:p>
            <a:pPr algn="ctr"/>
            <a:r>
              <a:rPr lang="en-NG" sz="3200" b="1" dirty="0">
                <a:solidFill>
                  <a:schemeClr val="tx2">
                    <a:lumMod val="75000"/>
                    <a:lumOff val="25000"/>
                  </a:schemeClr>
                </a:solidFill>
              </a:rPr>
              <a:t>Leveraging NELFUND to Reinforce the Public Good Mission of Universities</a:t>
            </a:r>
          </a:p>
        </p:txBody>
      </p:sp>
    </p:spTree>
    <p:extLst>
      <p:ext uri="{BB962C8B-B14F-4D97-AF65-F5344CB8AC3E}">
        <p14:creationId xmlns:p14="http://schemas.microsoft.com/office/powerpoint/2010/main" val="2049082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03CABE-FE0F-494F-C8E1-8E1AE783F6B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5EF752F-1187-0286-7331-BFABC86DE3BC}"/>
              </a:ext>
            </a:extLst>
          </p:cNvPr>
          <p:cNvSpPr txBox="1">
            <a:spLocks noGrp="1"/>
          </p:cNvSpPr>
          <p:nvPr>
            <p:ph type="ctrTitle"/>
          </p:nvPr>
        </p:nvSpPr>
        <p:spPr>
          <a:xfrm>
            <a:off x="816429" y="1375569"/>
            <a:ext cx="10559142" cy="441563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r>
              <a:rPr lang="en-US" sz="2400" dirty="0"/>
              <a:t>*	</a:t>
            </a:r>
            <a:r>
              <a:rPr lang="en-NG" sz="2400" dirty="0"/>
              <a:t>The 50th anniversary of Usmanu Danfodiyo University, Sokoto (UDUS) is </a:t>
            </a:r>
            <a:r>
              <a:rPr lang="en-US" sz="2400" dirty="0"/>
              <a:t>	</a:t>
            </a:r>
            <a:r>
              <a:rPr lang="en-NG" sz="2400" dirty="0"/>
              <a:t>more than a ceremonial milestone. It is a mirror, a moment of introspection. </a:t>
            </a:r>
            <a:r>
              <a:rPr lang="en-US" sz="2400" dirty="0"/>
              <a:t>	</a:t>
            </a:r>
            <a:r>
              <a:rPr lang="en-NG" sz="2400" dirty="0"/>
              <a:t>And it is a beacon, a signal of what is still possible when vision, discipline, </a:t>
            </a:r>
            <a:r>
              <a:rPr lang="en-US" sz="2400" dirty="0"/>
              <a:t>	</a:t>
            </a:r>
            <a:r>
              <a:rPr lang="en-NG" sz="2400" dirty="0"/>
              <a:t>and integrity guide institutional growth.</a:t>
            </a:r>
            <a:br>
              <a:rPr lang="en-US" sz="2400" dirty="0"/>
            </a:br>
            <a:br>
              <a:rPr lang="en-NG" sz="2400" dirty="0"/>
            </a:br>
            <a:r>
              <a:rPr lang="en-US" sz="2400" dirty="0"/>
              <a:t>*	</a:t>
            </a:r>
            <a:r>
              <a:rPr lang="en-NG" sz="2400" dirty="0"/>
              <a:t>Established in 1975 as one of Nigeria’s second-generation universities, </a:t>
            </a:r>
            <a:r>
              <a:rPr lang="en-US" sz="2400" dirty="0"/>
              <a:t>	</a:t>
            </a:r>
            <a:r>
              <a:rPr lang="en-NG" sz="2400" dirty="0"/>
              <a:t>UDUS was part of a bold effort to expand access to higher education, </a:t>
            </a:r>
            <a:r>
              <a:rPr lang="en-US" sz="2400" dirty="0"/>
              <a:t>	</a:t>
            </a:r>
            <a:r>
              <a:rPr lang="en-NG" sz="2400" dirty="0"/>
              <a:t>especially in the northern states. It was initially named the University of </a:t>
            </a:r>
            <a:r>
              <a:rPr lang="en-US" sz="2400" dirty="0"/>
              <a:t>	</a:t>
            </a:r>
            <a:r>
              <a:rPr lang="en-NG" sz="2400" dirty="0"/>
              <a:t>Sokoto but was later renamed after the revered and reformist Shaykh </a:t>
            </a:r>
            <a:r>
              <a:rPr lang="en-US" sz="2400" dirty="0"/>
              <a:t>	</a:t>
            </a:r>
            <a:r>
              <a:rPr lang="en-NG" sz="2400" dirty="0"/>
              <a:t>Usmanu Dan </a:t>
            </a:r>
            <a:r>
              <a:rPr lang="en-NG" sz="2400" dirty="0" err="1"/>
              <a:t>Fodiyo</a:t>
            </a:r>
            <a:r>
              <a:rPr lang="en-NG" sz="2400" dirty="0"/>
              <a:t>, a towering figure whose legacy fused intellectual </a:t>
            </a:r>
            <a:r>
              <a:rPr lang="en-US" sz="2400" dirty="0"/>
              <a:t>	</a:t>
            </a:r>
            <a:r>
              <a:rPr lang="en-NG" sz="2400" dirty="0"/>
              <a:t>rigour, moral clarity, and social reform. From its inception, UDUS was not </a:t>
            </a:r>
            <a:r>
              <a:rPr lang="en-US" sz="2400" dirty="0"/>
              <a:t>	</a:t>
            </a:r>
            <a:r>
              <a:rPr lang="en-NG" sz="2400" dirty="0"/>
              <a:t>just a university, it was a moral project.</a:t>
            </a:r>
            <a:br>
              <a:rPr lang="en-NG" sz="2400" dirty="0"/>
            </a:br>
            <a:endParaRPr lang="en-NG" sz="2400" dirty="0"/>
          </a:p>
        </p:txBody>
      </p:sp>
      <p:sp>
        <p:nvSpPr>
          <p:cNvPr id="2" name="TextBox 1">
            <a:extLst>
              <a:ext uri="{FF2B5EF4-FFF2-40B4-BE49-F238E27FC236}">
                <a16:creationId xmlns:a16="http://schemas.microsoft.com/office/drawing/2014/main" id="{C5D7B145-E42B-249C-39F8-15DFED8B48C6}"/>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UDUS at 50: A Mirror and a Beacon</a:t>
            </a:r>
            <a:r>
              <a:rPr lang="en-US" sz="3200" b="1" dirty="0">
                <a:solidFill>
                  <a:schemeClr val="tx2">
                    <a:lumMod val="75000"/>
                    <a:lumOff val="25000"/>
                  </a:schemeClr>
                </a:solidFill>
              </a:rPr>
              <a:t> (I)</a:t>
            </a:r>
            <a:r>
              <a:rPr lang="en-NG" sz="3200" b="1" dirty="0">
                <a:solidFill>
                  <a:schemeClr val="tx2">
                    <a:lumMod val="75000"/>
                    <a:lumOff val="25000"/>
                  </a:schemeClr>
                </a:solidFill>
              </a:rPr>
              <a:t> </a:t>
            </a:r>
          </a:p>
        </p:txBody>
      </p:sp>
    </p:spTree>
    <p:extLst>
      <p:ext uri="{BB962C8B-B14F-4D97-AF65-F5344CB8AC3E}">
        <p14:creationId xmlns:p14="http://schemas.microsoft.com/office/powerpoint/2010/main" val="383654620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A0163-8EE9-7B0B-6696-7A526FC58E3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FA670AB-4A9D-E7C5-5B0D-034D6C51FBDC}"/>
              </a:ext>
            </a:extLst>
          </p:cNvPr>
          <p:cNvSpPr txBox="1">
            <a:spLocks noGrp="1"/>
          </p:cNvSpPr>
          <p:nvPr>
            <p:ph type="ctrTitle"/>
          </p:nvPr>
        </p:nvSpPr>
        <p:spPr>
          <a:xfrm>
            <a:off x="576943" y="946830"/>
            <a:ext cx="11038113" cy="591117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100" dirty="0"/>
              <a:t>*	</a:t>
            </a:r>
            <a:r>
              <a:rPr lang="en-NG" sz="2100" dirty="0"/>
              <a:t>A critical, though less visible, dimension of the crisis in Nigeria’s public universities is the </a:t>
            </a:r>
            <a:r>
              <a:rPr lang="en-US" sz="2100" dirty="0"/>
              <a:t>	</a:t>
            </a:r>
            <a:r>
              <a:rPr lang="en-NG" sz="2100" dirty="0"/>
              <a:t>erosion of university autonomy and the politicization of governance processes. In many </a:t>
            </a:r>
            <a:r>
              <a:rPr lang="en-US" sz="2100" dirty="0"/>
              <a:t>	</a:t>
            </a:r>
            <a:r>
              <a:rPr lang="en-NG" sz="2100" dirty="0"/>
              <a:t>instances, decisions on the appointment of Pro-Chancellors, council members, and even </a:t>
            </a:r>
            <a:r>
              <a:rPr lang="en-US" sz="2100" dirty="0"/>
              <a:t>	</a:t>
            </a:r>
            <a:r>
              <a:rPr lang="en-NG" sz="2100" dirty="0"/>
              <a:t>Vice Chancellors are increasingly subject to political interference, rather than driven by </a:t>
            </a:r>
            <a:r>
              <a:rPr lang="en-US" sz="2100" dirty="0"/>
              <a:t>	</a:t>
            </a:r>
            <a:r>
              <a:rPr lang="en-NG" sz="2100" dirty="0"/>
              <a:t>merit, peer review, and academic excellence.</a:t>
            </a:r>
            <a:br>
              <a:rPr lang="en-US" sz="2100" dirty="0"/>
            </a:br>
            <a:br>
              <a:rPr lang="en-NG" sz="2100" dirty="0"/>
            </a:br>
            <a:r>
              <a:rPr lang="en-NG" sz="2100" dirty="0"/>
              <a:t>*</a:t>
            </a:r>
            <a:r>
              <a:rPr lang="en-US" sz="2100" dirty="0"/>
              <a:t>	</a:t>
            </a:r>
            <a:r>
              <a:rPr lang="en-NG" sz="2100" dirty="0"/>
              <a:t>To restore the dignity, integrity, and global relevance of Nigerian universities, it is essential </a:t>
            </a:r>
            <a:r>
              <a:rPr lang="en-US" sz="2100" dirty="0"/>
              <a:t>	</a:t>
            </a:r>
            <a:r>
              <a:rPr lang="en-NG" sz="2100" dirty="0"/>
              <a:t>to amend the Universities (Miscellaneous Provisions) Act and other regulatory frameworks </a:t>
            </a:r>
            <a:r>
              <a:rPr lang="en-US" sz="2100" dirty="0"/>
              <a:t>	</a:t>
            </a:r>
            <a:r>
              <a:rPr lang="en-NG" sz="2100" dirty="0"/>
              <a:t>to:</a:t>
            </a:r>
            <a:br>
              <a:rPr lang="en-NG" sz="2100" dirty="0"/>
            </a:br>
            <a:r>
              <a:rPr lang="en-US" sz="2100" dirty="0"/>
              <a:t>	-	I</a:t>
            </a:r>
            <a:r>
              <a:rPr lang="en-NG" sz="2100" dirty="0" err="1"/>
              <a:t>nsulate</a:t>
            </a:r>
            <a:r>
              <a:rPr lang="en-NG" sz="2100" dirty="0"/>
              <a:t> universities from partisan politics;</a:t>
            </a:r>
            <a:br>
              <a:rPr lang="en-US" sz="2100" dirty="0"/>
            </a:br>
            <a:r>
              <a:rPr lang="en-US" sz="2100" dirty="0"/>
              <a:t>	-	</a:t>
            </a:r>
            <a:r>
              <a:rPr lang="en-NG" sz="2100" dirty="0"/>
              <a:t>Empower senates and governing councils to function transparently and in total </a:t>
            </a:r>
            <a:br>
              <a:rPr lang="en-US" sz="2100" dirty="0"/>
            </a:br>
            <a:r>
              <a:rPr lang="en-US" sz="2100" dirty="0"/>
              <a:t>		</a:t>
            </a:r>
            <a:r>
              <a:rPr lang="en-NG" sz="2100" dirty="0"/>
              <a:t>compliance with the rules, regulations, conventions and laws governing the </a:t>
            </a:r>
            <a:r>
              <a:rPr lang="en-US" sz="2100" dirty="0"/>
              <a:t>					</a:t>
            </a:r>
            <a:r>
              <a:rPr lang="en-NG" sz="2100" dirty="0"/>
              <a:t>institutions;</a:t>
            </a:r>
            <a:br>
              <a:rPr lang="en-US" sz="2100" dirty="0"/>
            </a:br>
            <a:r>
              <a:rPr lang="en-US" sz="2100" dirty="0"/>
              <a:t>	-	</a:t>
            </a:r>
            <a:r>
              <a:rPr lang="en-NG" sz="2100" dirty="0"/>
              <a:t>Protect the right of universities to manage their own academic, administrative and </a:t>
            </a:r>
            <a:r>
              <a:rPr lang="en-US" sz="2100" dirty="0"/>
              <a:t>			</a:t>
            </a:r>
            <a:r>
              <a:rPr lang="en-NG" sz="2100" dirty="0"/>
              <a:t>reputational capitals without undue bureaucratic control or unwarranted political </a:t>
            </a:r>
            <a:r>
              <a:rPr lang="en-US" sz="2100" dirty="0"/>
              <a:t>			</a:t>
            </a:r>
            <a:r>
              <a:rPr lang="en-NG" sz="2100" dirty="0"/>
              <a:t>interference.</a:t>
            </a:r>
            <a:br>
              <a:rPr lang="en-NG" sz="2100" dirty="0"/>
            </a:br>
            <a:r>
              <a:rPr lang="en-US" sz="2100" dirty="0"/>
              <a:t>*	</a:t>
            </a:r>
            <a:r>
              <a:rPr lang="en-NG" sz="2100" dirty="0"/>
              <a:t>University autonomy is not a luxury; it is a precondition for intellectual freedom, innovation, </a:t>
            </a:r>
            <a:r>
              <a:rPr lang="en-US" sz="2100" dirty="0"/>
              <a:t>	</a:t>
            </a:r>
            <a:r>
              <a:rPr lang="en-NG" sz="2100" dirty="0"/>
              <a:t>and excellence. Universities must not be run as extensions of political ministries or as </a:t>
            </a:r>
            <a:r>
              <a:rPr lang="en-US" sz="2100" dirty="0"/>
              <a:t>	</a:t>
            </a:r>
            <a:r>
              <a:rPr lang="en-NG" sz="2100" dirty="0"/>
              <a:t>patronage systems. The ability to chart their own vision, attract world-class talent, and </a:t>
            </a:r>
            <a:r>
              <a:rPr lang="en-US" sz="2100" dirty="0"/>
              <a:t>	</a:t>
            </a:r>
            <a:r>
              <a:rPr lang="en-NG" sz="2100" dirty="0"/>
              <a:t>respond flexibly to societal needs depends on genuine institutional independence.</a:t>
            </a:r>
          </a:p>
        </p:txBody>
      </p:sp>
      <p:sp>
        <p:nvSpPr>
          <p:cNvPr id="2" name="TextBox 1">
            <a:extLst>
              <a:ext uri="{FF2B5EF4-FFF2-40B4-BE49-F238E27FC236}">
                <a16:creationId xmlns:a16="http://schemas.microsoft.com/office/drawing/2014/main" id="{79EDD4F1-605C-EEAE-9B4D-9AC0087B08F6}"/>
              </a:ext>
            </a:extLst>
          </p:cNvPr>
          <p:cNvSpPr txBox="1"/>
          <p:nvPr/>
        </p:nvSpPr>
        <p:spPr>
          <a:xfrm>
            <a:off x="206829" y="226252"/>
            <a:ext cx="11778342" cy="1015663"/>
          </a:xfrm>
          <a:prstGeom prst="rect">
            <a:avLst/>
          </a:prstGeom>
          <a:noFill/>
        </p:spPr>
        <p:txBody>
          <a:bodyPr wrap="square" rtlCol="0">
            <a:spAutoFit/>
          </a:bodyPr>
          <a:lstStyle/>
          <a:p>
            <a:pPr algn="ctr"/>
            <a:r>
              <a:rPr lang="en-NG" sz="2900" b="1" dirty="0">
                <a:solidFill>
                  <a:schemeClr val="tx2">
                    <a:lumMod val="75000"/>
                    <a:lumOff val="25000"/>
                  </a:schemeClr>
                </a:solidFill>
              </a:rPr>
              <a:t>Reforming University Governance and Ensuring Institutional Autonomy</a:t>
            </a:r>
          </a:p>
        </p:txBody>
      </p:sp>
    </p:spTree>
    <p:extLst>
      <p:ext uri="{BB962C8B-B14F-4D97-AF65-F5344CB8AC3E}">
        <p14:creationId xmlns:p14="http://schemas.microsoft.com/office/powerpoint/2010/main" val="53194391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E26DA-35D5-9D84-0B2B-00D48E2C5FB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EDBD2A8-E658-A580-6D5F-E6284A84C4C6}"/>
              </a:ext>
            </a:extLst>
          </p:cNvPr>
          <p:cNvSpPr txBox="1">
            <a:spLocks noGrp="1"/>
          </p:cNvSpPr>
          <p:nvPr>
            <p:ph type="ctrTitle"/>
          </p:nvPr>
        </p:nvSpPr>
        <p:spPr>
          <a:xfrm>
            <a:off x="576943" y="1500892"/>
            <a:ext cx="11038113" cy="535710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000" dirty="0"/>
              <a:t>*	</a:t>
            </a:r>
            <a:r>
              <a:rPr lang="en-NG" sz="2000" dirty="0"/>
              <a:t>The current fragmentation of academic calendars across Nigerian higher education, where no </a:t>
            </a:r>
            <a:r>
              <a:rPr lang="en-US" sz="2000" dirty="0"/>
              <a:t>	</a:t>
            </a:r>
            <a:r>
              <a:rPr lang="en-NG" sz="2000" dirty="0"/>
              <a:t>two public universities follow the same academic timetable, reflects the cumulative effects of </a:t>
            </a:r>
            <a:r>
              <a:rPr lang="en-US" sz="2000" dirty="0"/>
              <a:t>	</a:t>
            </a:r>
            <a:r>
              <a:rPr lang="en-NG" sz="2000" dirty="0"/>
              <a:t>prolonged instability, frequent disruptions, and weak coordination within the system. This </a:t>
            </a:r>
            <a:r>
              <a:rPr lang="en-US" sz="2000" dirty="0"/>
              <a:t>	</a:t>
            </a:r>
            <a:r>
              <a:rPr lang="en-NG" sz="2000" dirty="0"/>
              <a:t>disjointed landscape not only undermines institutional planning and student progression, but </a:t>
            </a:r>
            <a:r>
              <a:rPr lang="en-US" sz="2000" dirty="0"/>
              <a:t>	</a:t>
            </a:r>
            <a:r>
              <a:rPr lang="en-NG" sz="2000" dirty="0"/>
              <a:t>also erodes public confidence in the university system as a reliable engine of national </a:t>
            </a:r>
            <a:r>
              <a:rPr lang="en-US" sz="2000" dirty="0"/>
              <a:t>	</a:t>
            </a:r>
            <a:r>
              <a:rPr lang="en-NG" sz="2000" dirty="0"/>
              <a:t>development.</a:t>
            </a:r>
            <a:br>
              <a:rPr lang="en-US" sz="2000" dirty="0"/>
            </a:br>
            <a:br>
              <a:rPr lang="en-NG" sz="2000" dirty="0"/>
            </a:br>
            <a:r>
              <a:rPr lang="en-NG" sz="2000" dirty="0"/>
              <a:t>*</a:t>
            </a:r>
            <a:r>
              <a:rPr lang="en-US" sz="2000" dirty="0"/>
              <a:t>	</a:t>
            </a:r>
            <a:r>
              <a:rPr lang="en-NG" sz="2000" dirty="0"/>
              <a:t>There is an urgent need for the National Universities Commission (NUC) to exercise its </a:t>
            </a:r>
            <a:r>
              <a:rPr lang="en-US" sz="2000" dirty="0"/>
              <a:t>	</a:t>
            </a:r>
            <a:r>
              <a:rPr lang="en-NG" sz="2000" dirty="0"/>
              <a:t>coordinating mandate by liaising with JAMB and convening all Vice-Chancellors of public </a:t>
            </a:r>
            <a:r>
              <a:rPr lang="en-US" sz="2000" dirty="0"/>
              <a:t>	</a:t>
            </a:r>
            <a:r>
              <a:rPr lang="en-NG" sz="2000" dirty="0"/>
              <a:t>universities for a strategic summit aimed at harmonizing academic calendars across the </a:t>
            </a:r>
            <a:r>
              <a:rPr lang="en-US" sz="2000" dirty="0"/>
              <a:t>	</a:t>
            </a:r>
            <a:r>
              <a:rPr lang="en-NG" sz="2000" dirty="0"/>
              <a:t>country. The goal must be to agree on a common framework that restores coherence, facilitates </a:t>
            </a:r>
            <a:r>
              <a:rPr lang="en-US" sz="2000" dirty="0"/>
              <a:t>	</a:t>
            </a:r>
            <a:r>
              <a:rPr lang="en-NG" sz="2000" dirty="0"/>
              <a:t>inter-university collaboration, and aligns Nigeria’s academic rhythms with global best practices.</a:t>
            </a:r>
            <a:br>
              <a:rPr lang="en-US" sz="2000" dirty="0"/>
            </a:br>
            <a:br>
              <a:rPr lang="en-NG" sz="2000" dirty="0"/>
            </a:br>
            <a:r>
              <a:rPr lang="en-NG" sz="2000" dirty="0"/>
              <a:t>*</a:t>
            </a:r>
            <a:r>
              <a:rPr lang="en-US" sz="2000" dirty="0"/>
              <a:t>	</a:t>
            </a:r>
            <a:r>
              <a:rPr lang="en-NG" sz="2000" dirty="0"/>
              <a:t>Such harmonization will enhance the mobility of students and academic staff, improve the </a:t>
            </a:r>
            <a:r>
              <a:rPr lang="en-US" sz="2000" dirty="0"/>
              <a:t>	</a:t>
            </a:r>
            <a:r>
              <a:rPr lang="en-NG" sz="2000" dirty="0"/>
              <a:t>administration of national scholarship and exchange programs, and make Nigerian degrees </a:t>
            </a:r>
            <a:r>
              <a:rPr lang="en-US" sz="2000" dirty="0"/>
              <a:t>	</a:t>
            </a:r>
            <a:r>
              <a:rPr lang="en-NG" sz="2000" dirty="0"/>
              <a:t>more internationally competitive. More fundamentally, it will signal a return to discipline, </a:t>
            </a:r>
            <a:r>
              <a:rPr lang="en-US" sz="2000" dirty="0"/>
              <a:t>	</a:t>
            </a:r>
            <a:r>
              <a:rPr lang="en-NG" sz="2000" dirty="0"/>
              <a:t>stability, and institutional order; hallmarks of a mature and responsive university system. In </a:t>
            </a:r>
            <a:r>
              <a:rPr lang="en-US" sz="2000" dirty="0"/>
              <a:t>	</a:t>
            </a:r>
            <a:r>
              <a:rPr lang="en-NG" sz="2000" dirty="0"/>
              <a:t>Nigeria of 1960s, 1970s, and 1980, as in all advanced countries, academic calendar alignment </a:t>
            </a:r>
            <a:r>
              <a:rPr lang="en-US" sz="2000" dirty="0"/>
              <a:t>	</a:t>
            </a:r>
            <a:r>
              <a:rPr lang="en-NG" sz="2000" dirty="0"/>
              <a:t>was a given; it is time Nigeria reclaimed that standard.</a:t>
            </a:r>
          </a:p>
        </p:txBody>
      </p:sp>
      <p:sp>
        <p:nvSpPr>
          <p:cNvPr id="2" name="TextBox 1">
            <a:extLst>
              <a:ext uri="{FF2B5EF4-FFF2-40B4-BE49-F238E27FC236}">
                <a16:creationId xmlns:a16="http://schemas.microsoft.com/office/drawing/2014/main" id="{D4056AD7-B65A-A0A2-9669-B35C9EEE2FC8}"/>
              </a:ext>
            </a:extLst>
          </p:cNvPr>
          <p:cNvSpPr txBox="1"/>
          <p:nvPr/>
        </p:nvSpPr>
        <p:spPr>
          <a:xfrm>
            <a:off x="206829" y="226252"/>
            <a:ext cx="11778342" cy="1077218"/>
          </a:xfrm>
          <a:prstGeom prst="rect">
            <a:avLst/>
          </a:prstGeom>
          <a:noFill/>
        </p:spPr>
        <p:txBody>
          <a:bodyPr wrap="square" rtlCol="0">
            <a:spAutoFit/>
          </a:bodyPr>
          <a:lstStyle/>
          <a:p>
            <a:pPr algn="ctr"/>
            <a:r>
              <a:rPr lang="en-NG" sz="3200" b="1" dirty="0">
                <a:solidFill>
                  <a:schemeClr val="tx2">
                    <a:lumMod val="75000"/>
                    <a:lumOff val="25000"/>
                  </a:schemeClr>
                </a:solidFill>
              </a:rPr>
              <a:t>Harmonizing Academic Calendars to Restore Order and </a:t>
            </a:r>
            <a:r>
              <a:rPr lang="en-NG" sz="3200" b="1" dirty="0" err="1">
                <a:solidFill>
                  <a:schemeClr val="tx2">
                    <a:lumMod val="75000"/>
                    <a:lumOff val="25000"/>
                  </a:schemeClr>
                </a:solidFill>
              </a:rPr>
              <a:t>Predictabilit</a:t>
            </a:r>
            <a:r>
              <a:rPr lang="en-US" sz="3200" b="1" dirty="0">
                <a:solidFill>
                  <a:schemeClr val="tx2">
                    <a:lumMod val="75000"/>
                    <a:lumOff val="25000"/>
                  </a:schemeClr>
                </a:solidFill>
              </a:rPr>
              <a:t>y</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425972333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A9EA5-A6AB-2E29-110D-1CCCE103B1E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5889C81-0550-5AB9-EC61-5AEF9C0CACDE}"/>
              </a:ext>
            </a:extLst>
          </p:cNvPr>
          <p:cNvSpPr txBox="1">
            <a:spLocks noGrp="1"/>
          </p:cNvSpPr>
          <p:nvPr>
            <p:ph type="ctrTitle"/>
          </p:nvPr>
        </p:nvSpPr>
        <p:spPr>
          <a:xfrm>
            <a:off x="576943" y="1528528"/>
            <a:ext cx="11038113" cy="532947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100" dirty="0"/>
              <a:t>*	</a:t>
            </a:r>
            <a:r>
              <a:rPr lang="en-NG" sz="2100" dirty="0"/>
              <a:t>The repetitive cycle of strikes, primarily led by staff unions, has severely damaged the </a:t>
            </a:r>
            <a:r>
              <a:rPr lang="en-US" sz="2100" dirty="0"/>
              <a:t>	</a:t>
            </a:r>
            <a:r>
              <a:rPr lang="en-NG" sz="2100" dirty="0"/>
              <a:t>credibility, stability, and moral authority of our higher education system. While the right to </a:t>
            </a:r>
            <a:r>
              <a:rPr lang="en-US" sz="2100" dirty="0"/>
              <a:t>	</a:t>
            </a:r>
            <a:r>
              <a:rPr lang="en-NG" sz="2100" dirty="0"/>
              <a:t>protest injustice and demand better conditions is sacrosanct, the frequency and duration </a:t>
            </a:r>
            <a:r>
              <a:rPr lang="en-US" sz="2100" dirty="0"/>
              <a:t>	</a:t>
            </a:r>
            <a:r>
              <a:rPr lang="en-NG" sz="2100" dirty="0"/>
              <a:t>of strikes have created a climate of unpredictability, compromised academic integrity, and </a:t>
            </a:r>
            <a:r>
              <a:rPr lang="en-US" sz="2100" dirty="0"/>
              <a:t>	</a:t>
            </a:r>
            <a:r>
              <a:rPr lang="en-NG" sz="2100" dirty="0"/>
              <a:t>weakened the social contract between universities and the nation they are meant to serve.</a:t>
            </a:r>
            <a:br>
              <a:rPr lang="en-US" sz="2100" dirty="0"/>
            </a:br>
            <a:br>
              <a:rPr lang="en-NG" sz="2100" dirty="0"/>
            </a:br>
            <a:r>
              <a:rPr lang="en-NG" sz="2100" dirty="0"/>
              <a:t>*</a:t>
            </a:r>
            <a:r>
              <a:rPr lang="en-US" sz="2100" dirty="0"/>
              <a:t>	</a:t>
            </a:r>
            <a:r>
              <a:rPr lang="en-NG" sz="2100" dirty="0"/>
              <a:t>What is urgently needed is the rebuilding of trust and mutual respect between government, </a:t>
            </a:r>
            <a:r>
              <a:rPr lang="en-US" sz="2100" dirty="0"/>
              <a:t>	</a:t>
            </a:r>
            <a:r>
              <a:rPr lang="en-NG" sz="2100" dirty="0"/>
              <a:t>university administrators, and all staff unions, particularly ASUU. Government must begin </a:t>
            </a:r>
            <a:r>
              <a:rPr lang="en-US" sz="2100" dirty="0"/>
              <a:t>	</a:t>
            </a:r>
            <a:r>
              <a:rPr lang="en-NG" sz="2100" dirty="0"/>
              <a:t>by demonstrating consistency, good faith, and respect in its engagements with the </a:t>
            </a:r>
            <a:r>
              <a:rPr lang="en-US" sz="2100" dirty="0"/>
              <a:t>	</a:t>
            </a:r>
            <a:r>
              <a:rPr lang="en-NG" sz="2100" dirty="0"/>
              <a:t>academic community; </a:t>
            </a:r>
            <a:r>
              <a:rPr lang="en-NG" sz="2100" dirty="0" err="1"/>
              <a:t>honoring</a:t>
            </a:r>
            <a:r>
              <a:rPr lang="en-NG" sz="2100" dirty="0"/>
              <a:t> agreements, responding promptly to legitimate concerns, </a:t>
            </a:r>
            <a:r>
              <a:rPr lang="en-US" sz="2100" dirty="0"/>
              <a:t>	</a:t>
            </a:r>
            <a:r>
              <a:rPr lang="en-NG" sz="2100" dirty="0"/>
              <a:t>and treating universities not as appendages of the civil service, but as strategic national </a:t>
            </a:r>
            <a:r>
              <a:rPr lang="en-US" sz="2100" dirty="0"/>
              <a:t>	</a:t>
            </a:r>
            <a:r>
              <a:rPr lang="en-NG" sz="2100" dirty="0"/>
              <a:t>institutions deserving of priority attention.</a:t>
            </a:r>
            <a:br>
              <a:rPr lang="en-US" sz="2100" dirty="0"/>
            </a:br>
            <a:br>
              <a:rPr lang="en-NG" sz="2100" dirty="0"/>
            </a:br>
            <a:r>
              <a:rPr lang="en-NG" sz="2100" dirty="0"/>
              <a:t>*</a:t>
            </a:r>
            <a:r>
              <a:rPr lang="en-US" sz="2100" dirty="0"/>
              <a:t>	</a:t>
            </a:r>
            <a:r>
              <a:rPr lang="en-NG" sz="2100" dirty="0"/>
              <a:t>At the same time, university unions must approach advocacy with a deeper sense of </a:t>
            </a:r>
            <a:r>
              <a:rPr lang="en-US" sz="2100" dirty="0"/>
              <a:t>	</a:t>
            </a:r>
            <a:r>
              <a:rPr lang="en-NG" sz="2100" dirty="0"/>
              <a:t>institutional responsibility, fully mindful of the long-term implications of repeated strikes </a:t>
            </a:r>
            <a:r>
              <a:rPr lang="en-US" sz="2100" dirty="0"/>
              <a:t>	</a:t>
            </a:r>
            <a:r>
              <a:rPr lang="en-NG" sz="2100" dirty="0"/>
              <a:t>on students’ lives, on academic standards, and on public confidence in the university </a:t>
            </a:r>
            <a:r>
              <a:rPr lang="en-US" sz="2100" dirty="0"/>
              <a:t>	</a:t>
            </a:r>
            <a:r>
              <a:rPr lang="en-NG" sz="2100" dirty="0"/>
              <a:t>system. The moral and intellectual stature of the academic profession must be reflected </a:t>
            </a:r>
            <a:r>
              <a:rPr lang="en-US" sz="2100" dirty="0"/>
              <a:t>	</a:t>
            </a:r>
            <a:r>
              <a:rPr lang="en-NG" sz="2100" dirty="0"/>
              <a:t>not only in demands but in conduct.</a:t>
            </a:r>
          </a:p>
        </p:txBody>
      </p:sp>
      <p:sp>
        <p:nvSpPr>
          <p:cNvPr id="2" name="TextBox 1">
            <a:extLst>
              <a:ext uri="{FF2B5EF4-FFF2-40B4-BE49-F238E27FC236}">
                <a16:creationId xmlns:a16="http://schemas.microsoft.com/office/drawing/2014/main" id="{FF8368A4-B36D-415A-8B12-A34C715F8021}"/>
              </a:ext>
            </a:extLst>
          </p:cNvPr>
          <p:cNvSpPr txBox="1"/>
          <p:nvPr/>
        </p:nvSpPr>
        <p:spPr>
          <a:xfrm>
            <a:off x="206829" y="226252"/>
            <a:ext cx="11778342" cy="1077218"/>
          </a:xfrm>
          <a:prstGeom prst="rect">
            <a:avLst/>
          </a:prstGeom>
          <a:noFill/>
        </p:spPr>
        <p:txBody>
          <a:bodyPr wrap="square" rtlCol="0">
            <a:spAutoFit/>
          </a:bodyPr>
          <a:lstStyle/>
          <a:p>
            <a:pPr algn="ctr"/>
            <a:r>
              <a:rPr lang="en-NG" sz="3200" b="1" dirty="0">
                <a:solidFill>
                  <a:schemeClr val="tx2">
                    <a:lumMod val="75000"/>
                    <a:lumOff val="25000"/>
                  </a:schemeClr>
                </a:solidFill>
              </a:rPr>
              <a:t>Restoring Industrial Harmony to Safeguard the Integrity of the System</a:t>
            </a:r>
            <a:r>
              <a:rPr lang="en-US" sz="3200" b="1" dirty="0">
                <a:solidFill>
                  <a:schemeClr val="tx2">
                    <a:lumMod val="75000"/>
                    <a:lumOff val="25000"/>
                  </a:schemeClr>
                </a:solidFill>
              </a:rPr>
              <a:t> (I)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209980222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5CDF2-59CF-D3D0-2D95-CC39DD13AD4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A899F59-463C-8E3D-09C0-6C14C4F043F3}"/>
              </a:ext>
            </a:extLst>
          </p:cNvPr>
          <p:cNvSpPr txBox="1">
            <a:spLocks noGrp="1"/>
          </p:cNvSpPr>
          <p:nvPr>
            <p:ph type="ctrTitle"/>
          </p:nvPr>
        </p:nvSpPr>
        <p:spPr>
          <a:xfrm>
            <a:off x="576943" y="1822651"/>
            <a:ext cx="11038113" cy="375083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Industrial harmony must, therefore, be institutionalized through strengthened </a:t>
            </a:r>
            <a:r>
              <a:rPr lang="en-US" sz="2400" dirty="0"/>
              <a:t>	</a:t>
            </a:r>
            <a:r>
              <a:rPr lang="en-NG" sz="2400" dirty="0"/>
              <a:t>internal dialogue mechanisms, transparent communication, and joint problem-</a:t>
            </a:r>
            <a:r>
              <a:rPr lang="en-US" sz="2400" dirty="0"/>
              <a:t>	</a:t>
            </a:r>
            <a:r>
              <a:rPr lang="en-NG" sz="2400" dirty="0"/>
              <a:t>solving platforms, anchored within the existing university governance and </a:t>
            </a:r>
            <a:r>
              <a:rPr lang="en-US" sz="2400" dirty="0"/>
              <a:t>	</a:t>
            </a:r>
            <a:r>
              <a:rPr lang="en-NG" sz="2400" dirty="0"/>
              <a:t>regulatory frameworks. Government, for its part, must show greater leadership </a:t>
            </a:r>
            <a:r>
              <a:rPr lang="en-US" sz="2400" dirty="0"/>
              <a:t>	</a:t>
            </a:r>
            <a:r>
              <a:rPr lang="en-NG" sz="2400" dirty="0"/>
              <a:t>in fostering a culture of respect, responsiveness, and long-term investment in </a:t>
            </a:r>
            <a:r>
              <a:rPr lang="en-US" sz="2400" dirty="0"/>
              <a:t>	</a:t>
            </a:r>
            <a:r>
              <a:rPr lang="en-NG" sz="2400" dirty="0"/>
              <a:t>the university system.</a:t>
            </a:r>
            <a:br>
              <a:rPr lang="en-US" sz="2400" dirty="0"/>
            </a:br>
            <a:br>
              <a:rPr lang="en-NG" sz="2400" dirty="0"/>
            </a:br>
            <a:r>
              <a:rPr lang="en-NG" sz="2400" dirty="0"/>
              <a:t>*</a:t>
            </a:r>
            <a:r>
              <a:rPr lang="en-US" sz="2400" dirty="0"/>
              <a:t>	</a:t>
            </a:r>
            <a:r>
              <a:rPr lang="en-NG" sz="2400" dirty="0"/>
              <a:t>In an era where global universities are competing through innovation and agility, </a:t>
            </a:r>
            <a:r>
              <a:rPr lang="en-US" sz="2400" dirty="0"/>
              <a:t>	</a:t>
            </a:r>
            <a:r>
              <a:rPr lang="en-NG" sz="2400" dirty="0"/>
              <a:t>Nigerian public universities cannot afford to be mired in perpetual disruption. </a:t>
            </a:r>
            <a:r>
              <a:rPr lang="en-US" sz="2400" dirty="0"/>
              <a:t>	</a:t>
            </a:r>
            <a:r>
              <a:rPr lang="en-NG" sz="2400" dirty="0"/>
              <a:t>Stability is not a luxury; it is the foundation of excellence in university </a:t>
            </a:r>
            <a:r>
              <a:rPr lang="en-US" sz="2400" dirty="0"/>
              <a:t>	</a:t>
            </a:r>
            <a:r>
              <a:rPr lang="en-NG" sz="2400" dirty="0"/>
              <a:t>operations.</a:t>
            </a:r>
          </a:p>
        </p:txBody>
      </p:sp>
      <p:sp>
        <p:nvSpPr>
          <p:cNvPr id="2" name="TextBox 1">
            <a:extLst>
              <a:ext uri="{FF2B5EF4-FFF2-40B4-BE49-F238E27FC236}">
                <a16:creationId xmlns:a16="http://schemas.microsoft.com/office/drawing/2014/main" id="{A9FD98E1-D657-6C34-CCA7-F031FFF33D0F}"/>
              </a:ext>
            </a:extLst>
          </p:cNvPr>
          <p:cNvSpPr txBox="1"/>
          <p:nvPr/>
        </p:nvSpPr>
        <p:spPr>
          <a:xfrm>
            <a:off x="206829" y="226252"/>
            <a:ext cx="11778342" cy="1077218"/>
          </a:xfrm>
          <a:prstGeom prst="rect">
            <a:avLst/>
          </a:prstGeom>
          <a:noFill/>
        </p:spPr>
        <p:txBody>
          <a:bodyPr wrap="square" rtlCol="0">
            <a:spAutoFit/>
          </a:bodyPr>
          <a:lstStyle/>
          <a:p>
            <a:pPr algn="ctr"/>
            <a:r>
              <a:rPr lang="en-NG" sz="3200" b="1" dirty="0">
                <a:solidFill>
                  <a:schemeClr val="tx2">
                    <a:lumMod val="75000"/>
                    <a:lumOff val="25000"/>
                  </a:schemeClr>
                </a:solidFill>
              </a:rPr>
              <a:t>Restoring Industrial Harmony to Safeguard the Integrity of the System</a:t>
            </a:r>
            <a:r>
              <a:rPr lang="en-US" sz="3200" b="1" dirty="0">
                <a:solidFill>
                  <a:schemeClr val="tx2">
                    <a:lumMod val="75000"/>
                    <a:lumOff val="25000"/>
                  </a:schemeClr>
                </a:solidFill>
              </a:rPr>
              <a:t> (II)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98409666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D6FC9-A4A4-B56C-B7E6-D9CBDB45269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8C30FD8-D529-C2BC-1149-ADCC3585C456}"/>
              </a:ext>
            </a:extLst>
          </p:cNvPr>
          <p:cNvSpPr txBox="1">
            <a:spLocks noGrp="1"/>
          </p:cNvSpPr>
          <p:nvPr>
            <p:ph type="ctrTitle"/>
          </p:nvPr>
        </p:nvSpPr>
        <p:spPr>
          <a:xfrm>
            <a:off x="729343" y="1129487"/>
            <a:ext cx="11038113" cy="541282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No university can rise above the quality, morale, and motivation of its academic </a:t>
            </a:r>
            <a:r>
              <a:rPr lang="en-US" sz="2400" dirty="0"/>
              <a:t>	</a:t>
            </a:r>
            <a:r>
              <a:rPr lang="en-NG" sz="2400" dirty="0"/>
              <a:t>staff. Today, the remuneration of university lecturers in Nigeria ranks among the </a:t>
            </a:r>
            <a:r>
              <a:rPr lang="en-US" sz="2400" dirty="0"/>
              <a:t>	</a:t>
            </a:r>
            <a:r>
              <a:rPr lang="en-NG" sz="2400" dirty="0"/>
              <a:t>lowest in the world, both in absolute terms and relative to the cost of living. In </a:t>
            </a:r>
            <a:r>
              <a:rPr lang="en-US" sz="2400" dirty="0"/>
              <a:t>	</a:t>
            </a:r>
            <a:r>
              <a:rPr lang="en-NG" sz="2400" dirty="0"/>
              <a:t>2010, for example, the average monthly salary of a professor stood at </a:t>
            </a:r>
            <a:r>
              <a:rPr lang="en-US" sz="2400" dirty="0"/>
              <a:t>	</a:t>
            </a:r>
            <a:r>
              <a:rPr lang="en-NG" sz="2400" dirty="0"/>
              <a:t>approximately $3,000. Today, that figure has collapsed to a mere $300–$400, </a:t>
            </a:r>
            <a:r>
              <a:rPr lang="en-US" sz="2400" dirty="0"/>
              <a:t>	</a:t>
            </a:r>
            <a:r>
              <a:rPr lang="en-NG" sz="2400" dirty="0"/>
              <a:t>representing no more than 10% of its previous value, owing largely to </a:t>
            </a:r>
            <a:r>
              <a:rPr lang="en-US" sz="2400" dirty="0"/>
              <a:t>	</a:t>
            </a:r>
            <a:r>
              <a:rPr lang="en-NG" sz="2400" dirty="0"/>
              <a:t>unchecked currency devaluations and other serious economic, social and </a:t>
            </a:r>
            <a:r>
              <a:rPr lang="en-US" sz="2400" dirty="0"/>
              <a:t>	</a:t>
            </a:r>
            <a:r>
              <a:rPr lang="en-NG" sz="2400" dirty="0"/>
              <a:t>political challenges.</a:t>
            </a:r>
            <a:br>
              <a:rPr lang="en-US" sz="2400" dirty="0"/>
            </a:br>
            <a:br>
              <a:rPr lang="en-NG" sz="2400" dirty="0"/>
            </a:br>
            <a:r>
              <a:rPr lang="en-NG" sz="2400" dirty="0"/>
              <a:t>*</a:t>
            </a:r>
            <a:r>
              <a:rPr lang="en-US" sz="2400" dirty="0"/>
              <a:t>	</a:t>
            </a:r>
            <a:r>
              <a:rPr lang="en-NG" sz="2400" dirty="0"/>
              <a:t>This collapse in academic salaries is more than a fiscal anomaly; it is a national </a:t>
            </a:r>
            <a:r>
              <a:rPr lang="en-US" sz="2400" dirty="0"/>
              <a:t>	</a:t>
            </a:r>
            <a:r>
              <a:rPr lang="en-NG" sz="2400" dirty="0"/>
              <a:t>emergency. It has made Nigerian universities unable to retain their brightest </a:t>
            </a:r>
            <a:r>
              <a:rPr lang="en-US" sz="2400" dirty="0"/>
              <a:t>	</a:t>
            </a:r>
            <a:r>
              <a:rPr lang="en-NG" sz="2400" dirty="0"/>
              <a:t>minds, let alone attract top talent or reverse the accelerating brain drain. It has </a:t>
            </a:r>
            <a:r>
              <a:rPr lang="en-US" sz="2400" dirty="0"/>
              <a:t>	</a:t>
            </a:r>
            <a:r>
              <a:rPr lang="en-NG" sz="2400" dirty="0"/>
              <a:t>crippled staff morale, undermined productivity, and eroded the prestige and </a:t>
            </a:r>
            <a:r>
              <a:rPr lang="en-US" sz="2400" dirty="0"/>
              <a:t>	</a:t>
            </a:r>
            <a:r>
              <a:rPr lang="en-NG" sz="2400" dirty="0"/>
              <a:t>dignity historically associated with the academic profession. An average </a:t>
            </a:r>
            <a:r>
              <a:rPr lang="en-US" sz="2400" dirty="0"/>
              <a:t>	</a:t>
            </a:r>
            <a:r>
              <a:rPr lang="en-NG" sz="2400" dirty="0"/>
              <a:t>university lecturer has now ceased to be a role model even to his own children, </a:t>
            </a:r>
            <a:r>
              <a:rPr lang="en-US" sz="2400" dirty="0"/>
              <a:t>	</a:t>
            </a:r>
            <a:r>
              <a:rPr lang="en-NG" sz="2400" dirty="0"/>
              <a:t>let alone to his own students.</a:t>
            </a:r>
          </a:p>
        </p:txBody>
      </p:sp>
      <p:sp>
        <p:nvSpPr>
          <p:cNvPr id="2" name="TextBox 1">
            <a:extLst>
              <a:ext uri="{FF2B5EF4-FFF2-40B4-BE49-F238E27FC236}">
                <a16:creationId xmlns:a16="http://schemas.microsoft.com/office/drawing/2014/main" id="{C0061E55-E3CA-0583-3F44-7AE263168FF9}"/>
              </a:ext>
            </a:extLst>
          </p:cNvPr>
          <p:cNvSpPr txBox="1"/>
          <p:nvPr/>
        </p:nvSpPr>
        <p:spPr>
          <a:xfrm>
            <a:off x="206829" y="226252"/>
            <a:ext cx="11778342" cy="584775"/>
          </a:xfrm>
          <a:prstGeom prst="rect">
            <a:avLst/>
          </a:prstGeom>
          <a:noFill/>
        </p:spPr>
        <p:txBody>
          <a:bodyPr wrap="square" rtlCol="0">
            <a:spAutoFit/>
          </a:bodyPr>
          <a:lstStyle/>
          <a:p>
            <a:pPr algn="ctr"/>
            <a:r>
              <a:rPr lang="en-NG" sz="3200" b="1" dirty="0">
                <a:solidFill>
                  <a:schemeClr val="tx2">
                    <a:lumMod val="75000"/>
                    <a:lumOff val="25000"/>
                  </a:schemeClr>
                </a:solidFill>
              </a:rPr>
              <a:t>Addressing the Crisis of Academic Staff Remuneration (I)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378926227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F98CD-CB60-B4B1-3D49-27419CE428D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9916C4B-7A0B-DB72-BD1C-A3E19EE555A2}"/>
              </a:ext>
            </a:extLst>
          </p:cNvPr>
          <p:cNvSpPr txBox="1">
            <a:spLocks noGrp="1"/>
          </p:cNvSpPr>
          <p:nvPr>
            <p:ph type="ctrTitle"/>
          </p:nvPr>
        </p:nvSpPr>
        <p:spPr>
          <a:xfrm>
            <a:off x="751115" y="1293541"/>
            <a:ext cx="11038113" cy="47480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To restore credibility to Nigeria’s higher education system, a new, inflation-</a:t>
            </a:r>
            <a:r>
              <a:rPr lang="en-US" sz="2400" dirty="0"/>
              <a:t>	</a:t>
            </a:r>
            <a:r>
              <a:rPr lang="en-NG" sz="2400" dirty="0"/>
              <a:t>indexed and globally benchmarked salary structure for academic staff should </a:t>
            </a:r>
            <a:r>
              <a:rPr lang="en-US" sz="2400" dirty="0"/>
              <a:t>	</a:t>
            </a:r>
            <a:r>
              <a:rPr lang="en-NG" sz="2400" dirty="0"/>
              <a:t>be urgently introduced, one that reflects the intellectual labour, public </a:t>
            </a:r>
            <a:r>
              <a:rPr lang="en-US" sz="2400" dirty="0"/>
              <a:t>	</a:t>
            </a:r>
            <a:r>
              <a:rPr lang="en-NG" sz="2400" dirty="0"/>
              <a:t>responsibility, and global competition inherent in the work of university </a:t>
            </a:r>
            <a:r>
              <a:rPr lang="en-US" sz="2400" dirty="0"/>
              <a:t>	</a:t>
            </a:r>
            <a:r>
              <a:rPr lang="en-NG" sz="2400" dirty="0"/>
              <a:t>teaching and research. Such a framework should be embedded within a long-</a:t>
            </a:r>
            <a:r>
              <a:rPr lang="en-US" sz="2400" dirty="0"/>
              <a:t>	</a:t>
            </a:r>
            <a:r>
              <a:rPr lang="en-NG" sz="2400" dirty="0"/>
              <a:t>term national higher education funding policy, with clear timelines and </a:t>
            </a:r>
            <a:r>
              <a:rPr lang="en-US" sz="2400" dirty="0"/>
              <a:t>	</a:t>
            </a:r>
            <a:r>
              <a:rPr lang="en-NG" sz="2400" dirty="0"/>
              <a:t>sustainability mechanisms, insulated from short-term political considerations.</a:t>
            </a:r>
            <a:br>
              <a:rPr lang="en-US" sz="2400" dirty="0"/>
            </a:br>
            <a:br>
              <a:rPr lang="en-NG" sz="2400" dirty="0"/>
            </a:br>
            <a:r>
              <a:rPr lang="en-US" sz="2400" dirty="0"/>
              <a:t>*	</a:t>
            </a:r>
            <a:r>
              <a:rPr lang="en-NG" sz="2400" dirty="0"/>
              <a:t>In parallel, there must be greater institutional autonomy in recruitment, </a:t>
            </a:r>
            <a:r>
              <a:rPr lang="en-US" sz="2400" dirty="0"/>
              <a:t>	</a:t>
            </a:r>
            <a:r>
              <a:rPr lang="en-NG" sz="2400" dirty="0"/>
              <a:t>promotion, and incentivization, allowing universities to innovate in rewarding </a:t>
            </a:r>
            <a:r>
              <a:rPr lang="en-US" sz="2400" dirty="0"/>
              <a:t>	</a:t>
            </a:r>
            <a:r>
              <a:rPr lang="en-NG" sz="2400" dirty="0"/>
              <a:t>excellence, attracting diaspora talent, and fostering healthy academic </a:t>
            </a:r>
            <a:r>
              <a:rPr lang="en-US" sz="2400" dirty="0"/>
              <a:t>	</a:t>
            </a:r>
            <a:r>
              <a:rPr lang="en-NG" sz="2400" dirty="0"/>
              <a:t>competitiveness. Without this bold correction, Nigeria’s public universities will </a:t>
            </a:r>
            <a:r>
              <a:rPr lang="en-US" sz="2400" dirty="0"/>
              <a:t>	</a:t>
            </a:r>
            <a:r>
              <a:rPr lang="en-NG" sz="2400" dirty="0"/>
              <a:t>continue to </a:t>
            </a:r>
            <a:r>
              <a:rPr lang="en-NG" sz="2400" dirty="0" err="1"/>
              <a:t>hemorrhage</a:t>
            </a:r>
            <a:r>
              <a:rPr lang="en-NG" sz="2400" dirty="0"/>
              <a:t> talent, slip further in global rankings, and lose their </a:t>
            </a:r>
            <a:r>
              <a:rPr lang="en-US" sz="2400" dirty="0"/>
              <a:t>	</a:t>
            </a:r>
            <a:r>
              <a:rPr lang="en-NG" sz="2400" dirty="0"/>
              <a:t>central role in the national development project.</a:t>
            </a:r>
          </a:p>
        </p:txBody>
      </p:sp>
      <p:sp>
        <p:nvSpPr>
          <p:cNvPr id="2" name="TextBox 1">
            <a:extLst>
              <a:ext uri="{FF2B5EF4-FFF2-40B4-BE49-F238E27FC236}">
                <a16:creationId xmlns:a16="http://schemas.microsoft.com/office/drawing/2014/main" id="{2F546FA0-26BD-74F8-4E53-849F7B8023FA}"/>
              </a:ext>
            </a:extLst>
          </p:cNvPr>
          <p:cNvSpPr txBox="1"/>
          <p:nvPr/>
        </p:nvSpPr>
        <p:spPr>
          <a:xfrm>
            <a:off x="206829" y="226252"/>
            <a:ext cx="11778342" cy="584775"/>
          </a:xfrm>
          <a:prstGeom prst="rect">
            <a:avLst/>
          </a:prstGeom>
          <a:noFill/>
        </p:spPr>
        <p:txBody>
          <a:bodyPr wrap="square" rtlCol="0">
            <a:spAutoFit/>
          </a:bodyPr>
          <a:lstStyle/>
          <a:p>
            <a:pPr algn="ctr"/>
            <a:r>
              <a:rPr lang="en-NG" sz="3200" b="1" dirty="0">
                <a:solidFill>
                  <a:schemeClr val="tx2">
                    <a:lumMod val="75000"/>
                    <a:lumOff val="25000"/>
                  </a:schemeClr>
                </a:solidFill>
              </a:rPr>
              <a:t>Addressing the Crisis of Academic Staff Remuneration (I</a:t>
            </a:r>
            <a:r>
              <a:rPr lang="en-US" sz="3200" b="1" dirty="0">
                <a:solidFill>
                  <a:schemeClr val="tx2">
                    <a:lumMod val="75000"/>
                    <a:lumOff val="25000"/>
                  </a:schemeClr>
                </a:solidFill>
              </a:rPr>
              <a:t>I</a:t>
            </a:r>
            <a:r>
              <a:rPr lang="en-NG" sz="3200" b="1" dirty="0">
                <a:solidFill>
                  <a:schemeClr val="tx2">
                    <a:lumMod val="75000"/>
                    <a:lumOff val="25000"/>
                  </a:schemeClr>
                </a:solidFill>
              </a:rPr>
              <a:t>)</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415862088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FBE6-B817-8858-89E6-6E78252BBC3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6A3D2E7-B1EB-7E31-F0E6-C51F59D18BFD}"/>
              </a:ext>
            </a:extLst>
          </p:cNvPr>
          <p:cNvSpPr txBox="1">
            <a:spLocks noGrp="1"/>
          </p:cNvSpPr>
          <p:nvPr>
            <p:ph type="ctrTitle"/>
          </p:nvPr>
        </p:nvSpPr>
        <p:spPr>
          <a:xfrm>
            <a:off x="576943" y="2192765"/>
            <a:ext cx="11038113" cy="375083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It is imperative that Nigerian universities undertake a fundamental reform of </a:t>
            </a:r>
            <a:r>
              <a:rPr lang="en-US" sz="2400" dirty="0"/>
              <a:t>	</a:t>
            </a:r>
            <a:r>
              <a:rPr lang="en-NG" sz="2400" dirty="0"/>
              <a:t>their postgraduate studies programs as a strategic pathway to revitalizing their </a:t>
            </a:r>
            <a:r>
              <a:rPr lang="en-US" sz="2400" dirty="0"/>
              <a:t>	</a:t>
            </a:r>
            <a:r>
              <a:rPr lang="en-NG" sz="2400" dirty="0"/>
              <a:t>research capabilities and strengthening their relevance to local, national, and </a:t>
            </a:r>
            <a:r>
              <a:rPr lang="en-US" sz="2400" dirty="0"/>
              <a:t>	</a:t>
            </a:r>
            <a:r>
              <a:rPr lang="en-NG" sz="2400" dirty="0"/>
              <a:t>global development imperatives. Postgraduate education must be repositioned </a:t>
            </a:r>
            <a:r>
              <a:rPr lang="en-US" sz="2400" dirty="0"/>
              <a:t>	</a:t>
            </a:r>
            <a:r>
              <a:rPr lang="en-NG" sz="2400" dirty="0"/>
              <a:t>as the engine room of cutting-edge research, innovation and advanced </a:t>
            </a:r>
            <a:r>
              <a:rPr lang="en-US" sz="2400" dirty="0"/>
              <a:t>	</a:t>
            </a:r>
            <a:r>
              <a:rPr lang="en-NG" sz="2400" dirty="0"/>
              <a:t>knowledge production.</a:t>
            </a:r>
            <a:br>
              <a:rPr lang="en-US" sz="2400" dirty="0"/>
            </a:br>
            <a:br>
              <a:rPr lang="en-US" sz="2400" dirty="0"/>
            </a:br>
            <a:r>
              <a:rPr lang="en-US" sz="2400" dirty="0"/>
              <a:t>*	</a:t>
            </a:r>
            <a:r>
              <a:rPr lang="en-NG" sz="2400" dirty="0"/>
              <a:t>To achieve this, universities must overhaul outdated curricula, institute rigorous </a:t>
            </a:r>
            <a:r>
              <a:rPr lang="en-US" sz="2400" dirty="0"/>
              <a:t>	</a:t>
            </a:r>
            <a:r>
              <a:rPr lang="en-NG" sz="2400" dirty="0"/>
              <a:t>supervision and mentoring frameworks, and realign research agendas with </a:t>
            </a:r>
            <a:r>
              <a:rPr lang="en-US" sz="2400" dirty="0"/>
              <a:t>	</a:t>
            </a:r>
            <a:r>
              <a:rPr lang="en-NG" sz="2400" dirty="0"/>
              <a:t>pressing societal challenges, ranging </a:t>
            </a:r>
            <a:r>
              <a:rPr lang="en-US" sz="2400" dirty="0"/>
              <a:t>	</a:t>
            </a:r>
            <a:r>
              <a:rPr lang="en-NG" sz="2400" dirty="0"/>
              <a:t>from public health, climate change, and </a:t>
            </a:r>
            <a:r>
              <a:rPr lang="en-US" sz="2400" dirty="0"/>
              <a:t>	</a:t>
            </a:r>
            <a:r>
              <a:rPr lang="en-NG" sz="2400" dirty="0"/>
              <a:t>food security, to digital transformation and governance.</a:t>
            </a:r>
          </a:p>
        </p:txBody>
      </p:sp>
      <p:sp>
        <p:nvSpPr>
          <p:cNvPr id="2" name="TextBox 1">
            <a:extLst>
              <a:ext uri="{FF2B5EF4-FFF2-40B4-BE49-F238E27FC236}">
                <a16:creationId xmlns:a16="http://schemas.microsoft.com/office/drawing/2014/main" id="{8187890C-61BE-16AB-B565-E31FCE00DA2C}"/>
              </a:ext>
            </a:extLst>
          </p:cNvPr>
          <p:cNvSpPr txBox="1"/>
          <p:nvPr/>
        </p:nvSpPr>
        <p:spPr>
          <a:xfrm>
            <a:off x="206829" y="226252"/>
            <a:ext cx="11778342" cy="1077218"/>
          </a:xfrm>
          <a:prstGeom prst="rect">
            <a:avLst/>
          </a:prstGeom>
          <a:noFill/>
        </p:spPr>
        <p:txBody>
          <a:bodyPr wrap="square" rtlCol="0">
            <a:spAutoFit/>
          </a:bodyPr>
          <a:lstStyle/>
          <a:p>
            <a:pPr algn="ctr"/>
            <a:r>
              <a:rPr lang="en-NG" sz="3200" b="1" dirty="0">
                <a:solidFill>
                  <a:schemeClr val="tx2">
                    <a:lumMod val="75000"/>
                    <a:lumOff val="25000"/>
                  </a:schemeClr>
                </a:solidFill>
              </a:rPr>
              <a:t>Reforming Postgraduate Education to Deepen Research and Enhance Impact</a:t>
            </a:r>
            <a:r>
              <a:rPr lang="en-US" sz="3200" b="1" dirty="0">
                <a:solidFill>
                  <a:schemeClr val="tx2">
                    <a:lumMod val="75000"/>
                    <a:lumOff val="25000"/>
                  </a:schemeClr>
                </a:solidFill>
              </a:rPr>
              <a:t> (I)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191168951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25189-E550-BC89-54BC-2E252D8E950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13BEBFD-8317-DCFA-F28C-5EB62FF5F780}"/>
              </a:ext>
            </a:extLst>
          </p:cNvPr>
          <p:cNvSpPr txBox="1">
            <a:spLocks noGrp="1"/>
          </p:cNvSpPr>
          <p:nvPr>
            <p:ph type="ctrTitle"/>
          </p:nvPr>
        </p:nvSpPr>
        <p:spPr>
          <a:xfrm>
            <a:off x="576943" y="1821883"/>
            <a:ext cx="11038113" cy="441563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Reformed postgraduate programs must foster interdisciplinary inquiry, embed </a:t>
            </a:r>
            <a:r>
              <a:rPr lang="en-US" sz="2400" dirty="0"/>
              <a:t>	</a:t>
            </a:r>
            <a:r>
              <a:rPr lang="en-NG" sz="2400" dirty="0"/>
              <a:t>research ethics and grant-writing skills, and cultivate robust partnerships with </a:t>
            </a:r>
            <a:r>
              <a:rPr lang="en-US" sz="2400" dirty="0"/>
              <a:t>	</a:t>
            </a:r>
            <a:r>
              <a:rPr lang="en-NG" sz="2400" dirty="0"/>
              <a:t>industry, government, and international research bodies. Only then can our </a:t>
            </a:r>
            <a:r>
              <a:rPr lang="en-US" sz="2400" dirty="0"/>
              <a:t>	</a:t>
            </a:r>
            <a:r>
              <a:rPr lang="en-NG" sz="2400" dirty="0"/>
              <a:t>universities build the critical mass of scholars capable of securing competitive </a:t>
            </a:r>
            <a:r>
              <a:rPr lang="en-US" sz="2400" dirty="0"/>
              <a:t>	</a:t>
            </a:r>
            <a:r>
              <a:rPr lang="en-NG" sz="2400" dirty="0"/>
              <a:t>research grants, producing high-impact scholarship, and offering evidence-</a:t>
            </a:r>
            <a:r>
              <a:rPr lang="en-US" sz="2400" dirty="0"/>
              <a:t>	</a:t>
            </a:r>
            <a:r>
              <a:rPr lang="en-NG" sz="2400" dirty="0"/>
              <a:t>based solutions to the complex problems confronting Nigeria and the world.</a:t>
            </a:r>
            <a:br>
              <a:rPr lang="en-US" sz="2400" dirty="0"/>
            </a:br>
            <a:br>
              <a:rPr lang="en-NG" sz="2400" dirty="0"/>
            </a:br>
            <a:r>
              <a:rPr lang="en-NG" sz="2400" dirty="0"/>
              <a:t>*</a:t>
            </a:r>
            <a:r>
              <a:rPr lang="en-US" sz="2400" dirty="0"/>
              <a:t>	</a:t>
            </a:r>
            <a:r>
              <a:rPr lang="en-NG" sz="2400" dirty="0"/>
              <a:t>In a knowledge-driven global economy, research-intensive postgraduate </a:t>
            </a:r>
            <a:r>
              <a:rPr lang="en-US" sz="2400" dirty="0"/>
              <a:t>	</a:t>
            </a:r>
            <a:r>
              <a:rPr lang="en-NG" sz="2400" dirty="0"/>
              <a:t>education is not a luxury, it is a necessity for institutional sustainability, </a:t>
            </a:r>
            <a:r>
              <a:rPr lang="en-US" sz="2400" dirty="0"/>
              <a:t>	</a:t>
            </a:r>
            <a:r>
              <a:rPr lang="en-NG" sz="2400" dirty="0"/>
              <a:t>intellectual leadership, and national development. These reforms are not </a:t>
            </a:r>
            <a:r>
              <a:rPr lang="en-US" sz="2400" dirty="0"/>
              <a:t>	</a:t>
            </a:r>
            <a:r>
              <a:rPr lang="en-NG" sz="2400" dirty="0"/>
              <a:t>exhaustive, but they are urgent. They require visionary leadership at all levels, </a:t>
            </a:r>
            <a:r>
              <a:rPr lang="en-US" sz="2400" dirty="0"/>
              <a:t>	</a:t>
            </a:r>
            <a:r>
              <a:rPr lang="en-NG" sz="2400" dirty="0"/>
              <a:t>but also collective ownership by government, staff, students, parents, unions, </a:t>
            </a:r>
            <a:r>
              <a:rPr lang="en-US" sz="2400" dirty="0"/>
              <a:t>	</a:t>
            </a:r>
            <a:r>
              <a:rPr lang="en-NG" sz="2400" dirty="0"/>
              <a:t>and society at large. The time to act is now.</a:t>
            </a:r>
          </a:p>
        </p:txBody>
      </p:sp>
      <p:sp>
        <p:nvSpPr>
          <p:cNvPr id="2" name="TextBox 1">
            <a:extLst>
              <a:ext uri="{FF2B5EF4-FFF2-40B4-BE49-F238E27FC236}">
                <a16:creationId xmlns:a16="http://schemas.microsoft.com/office/drawing/2014/main" id="{588A2ABE-FC80-D077-586A-8618829535B6}"/>
              </a:ext>
            </a:extLst>
          </p:cNvPr>
          <p:cNvSpPr txBox="1"/>
          <p:nvPr/>
        </p:nvSpPr>
        <p:spPr>
          <a:xfrm>
            <a:off x="206829" y="226252"/>
            <a:ext cx="11778342" cy="1077218"/>
          </a:xfrm>
          <a:prstGeom prst="rect">
            <a:avLst/>
          </a:prstGeom>
          <a:noFill/>
        </p:spPr>
        <p:txBody>
          <a:bodyPr wrap="square" rtlCol="0">
            <a:spAutoFit/>
          </a:bodyPr>
          <a:lstStyle/>
          <a:p>
            <a:pPr algn="ctr"/>
            <a:r>
              <a:rPr lang="en-NG" sz="3200" b="1" dirty="0">
                <a:solidFill>
                  <a:schemeClr val="tx2">
                    <a:lumMod val="75000"/>
                    <a:lumOff val="25000"/>
                  </a:schemeClr>
                </a:solidFill>
              </a:rPr>
              <a:t>Reforming Postgraduate Education to Deepen Research and Enhance Impact</a:t>
            </a:r>
            <a:r>
              <a:rPr lang="en-US" sz="3200" b="1" dirty="0">
                <a:solidFill>
                  <a:schemeClr val="tx2">
                    <a:lumMod val="75000"/>
                    <a:lumOff val="25000"/>
                  </a:schemeClr>
                </a:solidFill>
              </a:rPr>
              <a:t> (II)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115511967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2FBDA-DEB4-2515-42BE-AE2C3A163C6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24CF704-2EFB-E0E6-EB04-56AFD3F02AFC}"/>
              </a:ext>
            </a:extLst>
          </p:cNvPr>
          <p:cNvSpPr txBox="1">
            <a:spLocks noGrp="1"/>
          </p:cNvSpPr>
          <p:nvPr>
            <p:ph type="ctrTitle"/>
          </p:nvPr>
        </p:nvSpPr>
        <p:spPr>
          <a:xfrm>
            <a:off x="576943" y="2106449"/>
            <a:ext cx="11038113" cy="308603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I</a:t>
            </a:r>
            <a:r>
              <a:rPr lang="en-NG" sz="2400" dirty="0"/>
              <a:t>n tandem with the recently declared moratorium on the establishment of new </a:t>
            </a:r>
            <a:r>
              <a:rPr lang="en-US" sz="2400" dirty="0"/>
              <a:t>	</a:t>
            </a:r>
            <a:r>
              <a:rPr lang="en-NG" sz="2400" dirty="0"/>
              <a:t>universities, the Federal Ministry of Education must seize this historic window </a:t>
            </a:r>
            <a:r>
              <a:rPr lang="en-US" sz="2400" dirty="0"/>
              <a:t>	</a:t>
            </a:r>
            <a:r>
              <a:rPr lang="en-NG" sz="2400" dirty="0"/>
              <a:t>to initiate a comprehensive national audit of all undergraduate programmes </a:t>
            </a:r>
            <a:r>
              <a:rPr lang="en-US" sz="2400" dirty="0"/>
              <a:t>	</a:t>
            </a:r>
            <a:r>
              <a:rPr lang="en-NG" sz="2400" dirty="0"/>
              <a:t>currently offered in Nigeria’s public universities. This exercise, which should be </a:t>
            </a:r>
            <a:r>
              <a:rPr lang="en-US" sz="2400" dirty="0"/>
              <a:t>	</a:t>
            </a:r>
            <a:r>
              <a:rPr lang="en-NG" sz="2400" dirty="0"/>
              <a:t>conducted through the National Universities Commission (NUC), must go </a:t>
            </a:r>
            <a:r>
              <a:rPr lang="en-US" sz="2400" dirty="0"/>
              <a:t>	</a:t>
            </a:r>
            <a:r>
              <a:rPr lang="en-NG" sz="2400" dirty="0"/>
              <a:t>beyond routine accreditation to ask deeper, more systemic questions: Are </a:t>
            </a:r>
            <a:r>
              <a:rPr lang="en-US" sz="2400" dirty="0"/>
              <a:t>	</a:t>
            </a:r>
            <a:r>
              <a:rPr lang="en-NG" sz="2400" dirty="0"/>
              <a:t>these programmes relevant to national development priorities? Are they aligned </a:t>
            </a:r>
            <a:r>
              <a:rPr lang="en-US" sz="2400" dirty="0"/>
              <a:t>	</a:t>
            </a:r>
            <a:r>
              <a:rPr lang="en-NG" sz="2400" dirty="0"/>
              <a:t>with the needs of the 21st-century economy? Do they prepare graduates for the </a:t>
            </a:r>
            <a:r>
              <a:rPr lang="en-US" sz="2400" dirty="0"/>
              <a:t>	</a:t>
            </a:r>
            <a:r>
              <a:rPr lang="en-NG" sz="2400" dirty="0"/>
              <a:t>complex challenges of a rapidly changing world?</a:t>
            </a:r>
          </a:p>
        </p:txBody>
      </p:sp>
      <p:sp>
        <p:nvSpPr>
          <p:cNvPr id="2" name="TextBox 1">
            <a:extLst>
              <a:ext uri="{FF2B5EF4-FFF2-40B4-BE49-F238E27FC236}">
                <a16:creationId xmlns:a16="http://schemas.microsoft.com/office/drawing/2014/main" id="{CD9D757C-8CEC-4B45-053E-086BB872E86A}"/>
              </a:ext>
            </a:extLst>
          </p:cNvPr>
          <p:cNvSpPr txBox="1"/>
          <p:nvPr/>
        </p:nvSpPr>
        <p:spPr>
          <a:xfrm>
            <a:off x="206829" y="226252"/>
            <a:ext cx="11778342" cy="1077218"/>
          </a:xfrm>
          <a:prstGeom prst="rect">
            <a:avLst/>
          </a:prstGeom>
          <a:noFill/>
        </p:spPr>
        <p:txBody>
          <a:bodyPr wrap="square" rtlCol="0">
            <a:spAutoFit/>
          </a:bodyPr>
          <a:lstStyle/>
          <a:p>
            <a:pPr algn="ctr"/>
            <a:r>
              <a:rPr lang="en-NG" sz="3200" b="1" dirty="0">
                <a:solidFill>
                  <a:schemeClr val="tx2">
                    <a:lumMod val="75000"/>
                    <a:lumOff val="25000"/>
                  </a:schemeClr>
                </a:solidFill>
              </a:rPr>
              <a:t>Conducting a Comprehensive National Audit of Undergraduate Programmes</a:t>
            </a:r>
            <a:r>
              <a:rPr lang="en-US" sz="3200" b="1" dirty="0">
                <a:solidFill>
                  <a:schemeClr val="tx2">
                    <a:lumMod val="75000"/>
                    <a:lumOff val="25000"/>
                  </a:schemeClr>
                </a:solidFill>
              </a:rPr>
              <a:t> (I)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404497556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4C3BD-5367-6ECB-3AA3-9565C3BC201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E1FEE45-1BEF-4084-8AD3-D08D0BE7E50B}"/>
              </a:ext>
            </a:extLst>
          </p:cNvPr>
          <p:cNvSpPr txBox="1">
            <a:spLocks noGrp="1"/>
          </p:cNvSpPr>
          <p:nvPr>
            <p:ph type="ctrTitle"/>
          </p:nvPr>
        </p:nvSpPr>
        <p:spPr>
          <a:xfrm>
            <a:off x="576943" y="1303470"/>
            <a:ext cx="11038113" cy="541282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Far too many undergraduate offerings have become rigid, outdated, and </a:t>
            </a:r>
            <a:r>
              <a:rPr lang="en-US" sz="2400" dirty="0"/>
              <a:t>	</a:t>
            </a:r>
            <a:r>
              <a:rPr lang="en-NG" sz="2400" dirty="0"/>
              <a:t>misaligned with the skillsets and innovation demands of Nigeria’s present and </a:t>
            </a:r>
            <a:r>
              <a:rPr lang="en-US" sz="2400" dirty="0"/>
              <a:t>	</a:t>
            </a:r>
            <a:r>
              <a:rPr lang="en-NG" sz="2400" dirty="0"/>
              <a:t>future. A credible audit would identify programs that have outlived their utility, </a:t>
            </a:r>
            <a:r>
              <a:rPr lang="en-US" sz="2400" dirty="0"/>
              <a:t>	</a:t>
            </a:r>
            <a:r>
              <a:rPr lang="en-NG" sz="2400" dirty="0"/>
              <a:t>expose unnecessary duplication, and spotlight critical gaps in emerging fields </a:t>
            </a:r>
            <a:r>
              <a:rPr lang="en-US" sz="2400" dirty="0"/>
              <a:t>	</a:t>
            </a:r>
            <a:r>
              <a:rPr lang="en-NG" sz="2400" dirty="0"/>
              <a:t>such as data science, climate adaptation, biotechnology, creative industries, </a:t>
            </a:r>
            <a:r>
              <a:rPr lang="en-US" sz="2400" dirty="0"/>
              <a:t>	</a:t>
            </a:r>
            <a:r>
              <a:rPr lang="en-NG" sz="2400" dirty="0"/>
              <a:t>renewable energy, and digital governance.</a:t>
            </a:r>
            <a:br>
              <a:rPr lang="en-US" sz="2400" dirty="0"/>
            </a:br>
            <a:br>
              <a:rPr lang="en-NG" sz="2400" dirty="0"/>
            </a:br>
            <a:r>
              <a:rPr lang="en-NG" sz="2400" dirty="0"/>
              <a:t>*</a:t>
            </a:r>
            <a:r>
              <a:rPr lang="en-US" sz="2400" dirty="0"/>
              <a:t>	</a:t>
            </a:r>
            <a:r>
              <a:rPr lang="en-NG" sz="2400" dirty="0"/>
              <a:t>This process must not be cosmetic. It should lead to fundamental restructuring </a:t>
            </a:r>
            <a:r>
              <a:rPr lang="en-US" sz="2400" dirty="0"/>
              <a:t>	</a:t>
            </a:r>
            <a:r>
              <a:rPr lang="en-NG" sz="2400" dirty="0"/>
              <a:t>of programme offerings across the university system, including the phasing out </a:t>
            </a:r>
            <a:r>
              <a:rPr lang="en-US" sz="2400" dirty="0"/>
              <a:t>	</a:t>
            </a:r>
            <a:r>
              <a:rPr lang="en-NG" sz="2400" dirty="0"/>
              <a:t>of obsolete disciplines, the merging of overlapping programmes, and the </a:t>
            </a:r>
            <a:r>
              <a:rPr lang="en-US" sz="2400" dirty="0"/>
              <a:t>	</a:t>
            </a:r>
            <a:r>
              <a:rPr lang="en-NG" sz="2400" dirty="0"/>
              <a:t>creation of new, interdisciplinary degrees that reflect today’s realities and </a:t>
            </a:r>
            <a:r>
              <a:rPr lang="en-US" sz="2400" dirty="0"/>
              <a:t>	</a:t>
            </a:r>
            <a:r>
              <a:rPr lang="en-NG" sz="2400" dirty="0"/>
              <a:t>tomorrow’s imperatives.</a:t>
            </a:r>
            <a:br>
              <a:rPr lang="en-US" sz="2400" dirty="0"/>
            </a:br>
            <a:br>
              <a:rPr lang="en-NG" sz="2400" dirty="0"/>
            </a:br>
            <a:r>
              <a:rPr lang="en-NG" sz="2400" dirty="0"/>
              <a:t>*</a:t>
            </a:r>
            <a:r>
              <a:rPr lang="en-US" sz="2400" dirty="0"/>
              <a:t>	</a:t>
            </a:r>
            <a:r>
              <a:rPr lang="en-NG" sz="2400" dirty="0"/>
              <a:t>This will not only improve the quality and relevance of university education, but </a:t>
            </a:r>
            <a:r>
              <a:rPr lang="en-US" sz="2400" dirty="0"/>
              <a:t>	</a:t>
            </a:r>
            <a:r>
              <a:rPr lang="en-NG" sz="2400" dirty="0"/>
              <a:t>also ensure that Nigeria’s youth are prepared for the demands and disruptions </a:t>
            </a:r>
            <a:r>
              <a:rPr lang="en-US" sz="2400" dirty="0"/>
              <a:t>	</a:t>
            </a:r>
            <a:r>
              <a:rPr lang="en-NG" sz="2400" dirty="0"/>
              <a:t>of the future.</a:t>
            </a:r>
          </a:p>
        </p:txBody>
      </p:sp>
      <p:sp>
        <p:nvSpPr>
          <p:cNvPr id="2" name="TextBox 1">
            <a:extLst>
              <a:ext uri="{FF2B5EF4-FFF2-40B4-BE49-F238E27FC236}">
                <a16:creationId xmlns:a16="http://schemas.microsoft.com/office/drawing/2014/main" id="{7A65553A-B1AC-6E1B-F940-F346786DFAF7}"/>
              </a:ext>
            </a:extLst>
          </p:cNvPr>
          <p:cNvSpPr txBox="1"/>
          <p:nvPr/>
        </p:nvSpPr>
        <p:spPr>
          <a:xfrm>
            <a:off x="206829" y="226252"/>
            <a:ext cx="11778342" cy="1077218"/>
          </a:xfrm>
          <a:prstGeom prst="rect">
            <a:avLst/>
          </a:prstGeom>
          <a:noFill/>
        </p:spPr>
        <p:txBody>
          <a:bodyPr wrap="square" rtlCol="0">
            <a:spAutoFit/>
          </a:bodyPr>
          <a:lstStyle/>
          <a:p>
            <a:pPr algn="ctr"/>
            <a:r>
              <a:rPr lang="en-NG" sz="3200" b="1" dirty="0">
                <a:solidFill>
                  <a:schemeClr val="tx2">
                    <a:lumMod val="75000"/>
                    <a:lumOff val="25000"/>
                  </a:schemeClr>
                </a:solidFill>
              </a:rPr>
              <a:t>Conducting a Comprehensive National Audit of Undergraduate Programmes</a:t>
            </a:r>
            <a:r>
              <a:rPr lang="en-US" sz="3200" b="1" dirty="0">
                <a:solidFill>
                  <a:schemeClr val="tx2">
                    <a:lumMod val="75000"/>
                    <a:lumOff val="25000"/>
                  </a:schemeClr>
                </a:solidFill>
              </a:rPr>
              <a:t> (II)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3722588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19533-8FEE-05A5-7E17-F3C4856D1DD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8432A9E-6363-492B-50C7-2AF33195AFDC}"/>
              </a:ext>
            </a:extLst>
          </p:cNvPr>
          <p:cNvSpPr txBox="1">
            <a:spLocks noGrp="1"/>
          </p:cNvSpPr>
          <p:nvPr>
            <p:ph type="ctrTitle"/>
          </p:nvPr>
        </p:nvSpPr>
        <p:spPr>
          <a:xfrm>
            <a:off x="816429" y="1795822"/>
            <a:ext cx="10559142" cy="341843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r>
              <a:rPr lang="en-US" sz="2400" dirty="0"/>
              <a:t>*	</a:t>
            </a:r>
            <a:r>
              <a:rPr lang="en-NG" sz="2400" dirty="0"/>
              <a:t>Over the last five decades, UDUS has remained faithful to its founding </a:t>
            </a:r>
            <a:r>
              <a:rPr lang="en-US" sz="2400" dirty="0"/>
              <a:t>	</a:t>
            </a:r>
            <a:r>
              <a:rPr lang="en-NG" sz="2400" dirty="0"/>
              <a:t>ethos. It has trained generations of scholars, professionals, and public </a:t>
            </a:r>
            <a:r>
              <a:rPr lang="en-US" sz="2400" dirty="0"/>
              <a:t>	</a:t>
            </a:r>
            <a:r>
              <a:rPr lang="en-NG" sz="2400" dirty="0"/>
              <a:t>servants who have served Nigeria and the international community with </a:t>
            </a:r>
            <a:r>
              <a:rPr lang="en-US" sz="2400" dirty="0"/>
              <a:t>	</a:t>
            </a:r>
            <a:r>
              <a:rPr lang="en-NG" sz="2400" dirty="0"/>
              <a:t>distinction. It has nurtured scholars in ways that reflect both its cultural </a:t>
            </a:r>
            <a:r>
              <a:rPr lang="en-US" sz="2400" dirty="0"/>
              <a:t>	</a:t>
            </a:r>
            <a:r>
              <a:rPr lang="en-NG" sz="2400" dirty="0"/>
              <a:t>roots and national relevance.</a:t>
            </a:r>
            <a:br>
              <a:rPr lang="en-US" sz="2400" dirty="0"/>
            </a:br>
            <a:br>
              <a:rPr lang="en-NG" sz="2400" dirty="0"/>
            </a:br>
            <a:r>
              <a:rPr lang="en-US" sz="2400" dirty="0"/>
              <a:t>*	</a:t>
            </a:r>
            <a:r>
              <a:rPr lang="en-NG" sz="2400" dirty="0"/>
              <a:t>Its alumni populate the judiciary, academia, civil service, religious </a:t>
            </a:r>
            <a:r>
              <a:rPr lang="en-US" sz="2400" dirty="0"/>
              <a:t>	</a:t>
            </a:r>
            <a:r>
              <a:rPr lang="en-NG" sz="2400" dirty="0"/>
              <a:t>institutions, and the private sector across Nigeria but particularly in the </a:t>
            </a:r>
            <a:r>
              <a:rPr lang="en-US" sz="2400" dirty="0"/>
              <a:t>	</a:t>
            </a:r>
            <a:r>
              <a:rPr lang="en-NG" sz="2400" dirty="0"/>
              <a:t>North Western States of Sokoto, Kebbi and Zamfara.</a:t>
            </a:r>
            <a:br>
              <a:rPr lang="en-NG" sz="2400" dirty="0"/>
            </a:br>
            <a:endParaRPr lang="en-NG" sz="2400" dirty="0"/>
          </a:p>
        </p:txBody>
      </p:sp>
      <p:sp>
        <p:nvSpPr>
          <p:cNvPr id="2" name="TextBox 1">
            <a:extLst>
              <a:ext uri="{FF2B5EF4-FFF2-40B4-BE49-F238E27FC236}">
                <a16:creationId xmlns:a16="http://schemas.microsoft.com/office/drawing/2014/main" id="{0700CE9F-C460-2107-18FE-20E86234C11A}"/>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UDUS at 50: A Mirror and a Beacon</a:t>
            </a:r>
            <a:r>
              <a:rPr lang="en-US" sz="3200" b="1" dirty="0">
                <a:solidFill>
                  <a:schemeClr val="tx2">
                    <a:lumMod val="75000"/>
                    <a:lumOff val="25000"/>
                  </a:schemeClr>
                </a:solidFill>
              </a:rPr>
              <a:t> (II)</a:t>
            </a:r>
            <a:r>
              <a:rPr lang="en-NG" sz="3200" b="1" dirty="0">
                <a:solidFill>
                  <a:schemeClr val="tx2">
                    <a:lumMod val="75000"/>
                    <a:lumOff val="25000"/>
                  </a:schemeClr>
                </a:solidFill>
              </a:rPr>
              <a:t> </a:t>
            </a:r>
          </a:p>
        </p:txBody>
      </p:sp>
    </p:spTree>
    <p:extLst>
      <p:ext uri="{BB962C8B-B14F-4D97-AF65-F5344CB8AC3E}">
        <p14:creationId xmlns:p14="http://schemas.microsoft.com/office/powerpoint/2010/main" val="12381167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5DB7D-8BE8-F2D4-4FDA-0F3D602FCB8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C2F7D53-57C7-A384-0BAD-903F5DD930EB}"/>
              </a:ext>
            </a:extLst>
          </p:cNvPr>
          <p:cNvSpPr txBox="1">
            <a:spLocks noGrp="1"/>
          </p:cNvSpPr>
          <p:nvPr>
            <p:ph type="ctrTitle"/>
          </p:nvPr>
        </p:nvSpPr>
        <p:spPr>
          <a:xfrm>
            <a:off x="576943" y="1647524"/>
            <a:ext cx="11038113" cy="441563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In today’s knowledge economy, digital capacity is not an optional asset, it is the </a:t>
            </a:r>
            <a:r>
              <a:rPr lang="en-US" sz="2400" dirty="0"/>
              <a:t>	</a:t>
            </a:r>
            <a:r>
              <a:rPr lang="en-NG" sz="2400" dirty="0"/>
              <a:t>defining infrastructure of academic excellence, institutional efficiency, and </a:t>
            </a:r>
            <a:r>
              <a:rPr lang="en-US" sz="2400" dirty="0"/>
              <a:t>	</a:t>
            </a:r>
            <a:r>
              <a:rPr lang="en-NG" sz="2400" dirty="0"/>
              <a:t>global competitiveness. Yet, many public universities in Nigeria remain on the </a:t>
            </a:r>
            <a:r>
              <a:rPr lang="en-US" sz="2400" dirty="0"/>
              <a:t>	</a:t>
            </a:r>
            <a:r>
              <a:rPr lang="en-NG" sz="2400" dirty="0"/>
              <a:t>margins of the digital revolution, hindered by inadequate ICT infrastructure, </a:t>
            </a:r>
            <a:r>
              <a:rPr lang="en-US" sz="2400" dirty="0"/>
              <a:t>	</a:t>
            </a:r>
            <a:r>
              <a:rPr lang="en-NG" sz="2400" dirty="0"/>
              <a:t>outdated pedagogical tools, limited access to broadband, and insufficient </a:t>
            </a:r>
            <a:r>
              <a:rPr lang="en-US" sz="2400" dirty="0"/>
              <a:t>	</a:t>
            </a:r>
            <a:r>
              <a:rPr lang="en-NG" sz="2400" dirty="0"/>
              <a:t>digital literacy among staff and students.</a:t>
            </a:r>
            <a:br>
              <a:rPr lang="en-US" sz="2400" dirty="0"/>
            </a:br>
            <a:br>
              <a:rPr lang="en-NG" sz="2400" dirty="0"/>
            </a:br>
            <a:r>
              <a:rPr lang="en-NG" sz="2400" dirty="0"/>
              <a:t>*</a:t>
            </a:r>
            <a:r>
              <a:rPr lang="en-US" sz="2400" dirty="0"/>
              <a:t>	</a:t>
            </a:r>
            <a:r>
              <a:rPr lang="en-NG" sz="2400" dirty="0"/>
              <a:t>To change this trajectory, there is an urgent need to deepen and widen ICT </a:t>
            </a:r>
            <a:r>
              <a:rPr lang="en-US" sz="2400" dirty="0"/>
              <a:t>	</a:t>
            </a:r>
            <a:r>
              <a:rPr lang="en-NG" sz="2400" dirty="0"/>
              <a:t>penetration across all facets of university operations, teaching and learning, </a:t>
            </a:r>
            <a:r>
              <a:rPr lang="en-US" sz="2400" dirty="0"/>
              <a:t>	</a:t>
            </a:r>
            <a:r>
              <a:rPr lang="en-NG" sz="2400" dirty="0"/>
              <a:t>research, governance, admissions, student services, and international </a:t>
            </a:r>
            <a:r>
              <a:rPr lang="en-US" sz="2400" dirty="0"/>
              <a:t>	</a:t>
            </a:r>
            <a:r>
              <a:rPr lang="en-NG" sz="2400" dirty="0"/>
              <a:t>collaboration. Universities must be repositioned as digitally enabled </a:t>
            </a:r>
            <a:r>
              <a:rPr lang="en-US" sz="2400" dirty="0"/>
              <a:t>	</a:t>
            </a:r>
            <a:r>
              <a:rPr lang="en-NG" sz="2400" dirty="0"/>
              <a:t>institutions capable of leveraging technology to enhance quality, expand </a:t>
            </a:r>
            <a:r>
              <a:rPr lang="en-US" sz="2400" dirty="0"/>
              <a:t>	</a:t>
            </a:r>
            <a:r>
              <a:rPr lang="en-NG" sz="2400" dirty="0"/>
              <a:t>access, and boost their presence in global rankings.</a:t>
            </a:r>
          </a:p>
        </p:txBody>
      </p:sp>
      <p:sp>
        <p:nvSpPr>
          <p:cNvPr id="2" name="TextBox 1">
            <a:extLst>
              <a:ext uri="{FF2B5EF4-FFF2-40B4-BE49-F238E27FC236}">
                <a16:creationId xmlns:a16="http://schemas.microsoft.com/office/drawing/2014/main" id="{D43D6F77-217B-607C-244E-B9107AE2FBFB}"/>
              </a:ext>
            </a:extLst>
          </p:cNvPr>
          <p:cNvSpPr txBox="1"/>
          <p:nvPr/>
        </p:nvSpPr>
        <p:spPr>
          <a:xfrm>
            <a:off x="206829" y="226252"/>
            <a:ext cx="11778342" cy="584775"/>
          </a:xfrm>
          <a:prstGeom prst="rect">
            <a:avLst/>
          </a:prstGeom>
          <a:noFill/>
        </p:spPr>
        <p:txBody>
          <a:bodyPr wrap="square" rtlCol="0">
            <a:spAutoFit/>
          </a:bodyPr>
          <a:lstStyle/>
          <a:p>
            <a:pPr algn="ctr"/>
            <a:r>
              <a:rPr lang="en-NG" sz="3200" b="1" dirty="0">
                <a:solidFill>
                  <a:schemeClr val="tx2">
                    <a:lumMod val="75000"/>
                    <a:lumOff val="25000"/>
                  </a:schemeClr>
                </a:solidFill>
              </a:rPr>
              <a:t>Bridging the Digital Divide Across the University System</a:t>
            </a:r>
            <a:r>
              <a:rPr lang="en-US" sz="3200" b="1" dirty="0">
                <a:solidFill>
                  <a:schemeClr val="tx2">
                    <a:lumMod val="75000"/>
                    <a:lumOff val="25000"/>
                  </a:schemeClr>
                </a:solidFill>
              </a:rPr>
              <a:t> (I)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48753134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274CE-67A1-1261-253A-7F6427CED93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7675564-E3F9-6F48-BE04-1C45D0C80580}"/>
              </a:ext>
            </a:extLst>
          </p:cNvPr>
          <p:cNvSpPr txBox="1">
            <a:spLocks noGrp="1"/>
          </p:cNvSpPr>
          <p:nvPr>
            <p:ph type="ctrTitle"/>
          </p:nvPr>
        </p:nvSpPr>
        <p:spPr>
          <a:xfrm>
            <a:off x="576943" y="1718665"/>
            <a:ext cx="11038113" cy="408323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The Federal Government, working through the National Universities </a:t>
            </a:r>
            <a:r>
              <a:rPr lang="en-US" sz="2400" dirty="0"/>
              <a:t>	</a:t>
            </a:r>
            <a:r>
              <a:rPr lang="en-NG" sz="2400" dirty="0"/>
              <a:t>Commission (NUC), should prioritize a national digital transformation agenda </a:t>
            </a:r>
            <a:r>
              <a:rPr lang="en-US" sz="2400" dirty="0"/>
              <a:t>	</a:t>
            </a:r>
            <a:r>
              <a:rPr lang="en-NG" sz="2400" dirty="0"/>
              <a:t>for higher education. This includes targeted investments in campus-wide </a:t>
            </a:r>
            <a:r>
              <a:rPr lang="en-US" sz="2400" dirty="0"/>
              <a:t>	</a:t>
            </a:r>
            <a:r>
              <a:rPr lang="en-NG" sz="2400" dirty="0"/>
              <a:t>broadband infrastructure, the integration of Learning Management Systems </a:t>
            </a:r>
            <a:r>
              <a:rPr lang="en-US" sz="2400" dirty="0"/>
              <a:t>	</a:t>
            </a:r>
            <a:r>
              <a:rPr lang="en-NG" sz="2400" dirty="0"/>
              <a:t>(LMS), comprehensive training in digital pedagogy, and policies that promote </a:t>
            </a:r>
            <a:r>
              <a:rPr lang="en-US" sz="2400" dirty="0"/>
              <a:t>	</a:t>
            </a:r>
            <a:r>
              <a:rPr lang="en-NG" sz="2400" dirty="0"/>
              <a:t>open access to knowledge.</a:t>
            </a:r>
            <a:br>
              <a:rPr lang="en-US" sz="2400" dirty="0"/>
            </a:br>
            <a:br>
              <a:rPr lang="en-NG" sz="2400" dirty="0"/>
            </a:br>
            <a:r>
              <a:rPr lang="en-NG" sz="2400" dirty="0"/>
              <a:t>*</a:t>
            </a:r>
            <a:r>
              <a:rPr lang="en-US" sz="2400" dirty="0"/>
              <a:t>	</a:t>
            </a:r>
            <a:r>
              <a:rPr lang="en-NG" sz="2400" dirty="0"/>
              <a:t>Without digital alignment, our universities will remain isolated from the </a:t>
            </a:r>
            <a:r>
              <a:rPr lang="en-US" sz="2400" dirty="0"/>
              <a:t>	</a:t>
            </a:r>
            <a:r>
              <a:rPr lang="en-NG" sz="2400" dirty="0"/>
              <a:t>currents shaping contemporary scholarship and institutional benchmarking. </a:t>
            </a:r>
            <a:r>
              <a:rPr lang="en-US" sz="2400" dirty="0"/>
              <a:t>	</a:t>
            </a:r>
            <a:r>
              <a:rPr lang="en-NG" sz="2400" dirty="0"/>
              <a:t>But with deliberate action and sustained commitment, Nigeria’s public </a:t>
            </a:r>
            <a:r>
              <a:rPr lang="en-US" sz="2400" dirty="0"/>
              <a:t>	</a:t>
            </a:r>
            <a:r>
              <a:rPr lang="en-NG" sz="2400" dirty="0"/>
              <a:t>universities can leapfrog into the global digital mainstream, unlocking </a:t>
            </a:r>
            <a:r>
              <a:rPr lang="en-US" sz="2400" dirty="0"/>
              <a:t>	</a:t>
            </a:r>
            <a:r>
              <a:rPr lang="en-NG" sz="2400" dirty="0"/>
              <a:t>innovation, efficiency, and academic visibility on an unprecedented scale.</a:t>
            </a:r>
          </a:p>
        </p:txBody>
      </p:sp>
      <p:sp>
        <p:nvSpPr>
          <p:cNvPr id="6" name="TextBox 5">
            <a:extLst>
              <a:ext uri="{FF2B5EF4-FFF2-40B4-BE49-F238E27FC236}">
                <a16:creationId xmlns:a16="http://schemas.microsoft.com/office/drawing/2014/main" id="{C5F1E09F-4BE9-9E3C-A29E-8FFB925C19EE}"/>
              </a:ext>
            </a:extLst>
          </p:cNvPr>
          <p:cNvSpPr txBox="1"/>
          <p:nvPr/>
        </p:nvSpPr>
        <p:spPr>
          <a:xfrm>
            <a:off x="206829" y="226252"/>
            <a:ext cx="11778342" cy="584775"/>
          </a:xfrm>
          <a:prstGeom prst="rect">
            <a:avLst/>
          </a:prstGeom>
          <a:noFill/>
        </p:spPr>
        <p:txBody>
          <a:bodyPr wrap="square" rtlCol="0">
            <a:spAutoFit/>
          </a:bodyPr>
          <a:lstStyle/>
          <a:p>
            <a:pPr algn="ctr"/>
            <a:r>
              <a:rPr lang="en-NG" sz="3200" b="1" dirty="0">
                <a:solidFill>
                  <a:schemeClr val="tx2">
                    <a:lumMod val="75000"/>
                    <a:lumOff val="25000"/>
                  </a:schemeClr>
                </a:solidFill>
              </a:rPr>
              <a:t>Bridging the Digital Divide Across the University System</a:t>
            </a:r>
            <a:r>
              <a:rPr lang="en-US" sz="3200" b="1" dirty="0">
                <a:solidFill>
                  <a:schemeClr val="tx2">
                    <a:lumMod val="75000"/>
                    <a:lumOff val="25000"/>
                  </a:schemeClr>
                </a:solidFill>
              </a:rPr>
              <a:t> (II)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196782730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F4346-0BAB-4A0B-BF8D-1DD8BC9D3C7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51B0769-A160-7411-3E5F-2CA0CAE82051}"/>
              </a:ext>
            </a:extLst>
          </p:cNvPr>
          <p:cNvSpPr txBox="1">
            <a:spLocks noGrp="1"/>
          </p:cNvSpPr>
          <p:nvPr>
            <p:ph type="ctrTitle"/>
          </p:nvPr>
        </p:nvSpPr>
        <p:spPr>
          <a:xfrm>
            <a:off x="576943" y="1303470"/>
            <a:ext cx="11038113" cy="541282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One of the most consequential policy shifts in recent memory is the Federal </a:t>
            </a:r>
            <a:r>
              <a:rPr lang="en-US" sz="2400" dirty="0"/>
              <a:t>	</a:t>
            </a:r>
            <a:r>
              <a:rPr lang="en-NG" sz="2400" dirty="0"/>
              <a:t>Government’s decision to impose a seven-year moratorium on the </a:t>
            </a:r>
            <a:r>
              <a:rPr lang="en-US" sz="2400" dirty="0"/>
              <a:t>	</a:t>
            </a:r>
            <a:r>
              <a:rPr lang="en-NG" sz="2400" dirty="0"/>
              <a:t>establishment of new higher education institutions. For decades, Nigeria’s </a:t>
            </a:r>
            <a:r>
              <a:rPr lang="en-US" sz="2400" dirty="0"/>
              <a:t>	</a:t>
            </a:r>
            <a:r>
              <a:rPr lang="en-NG" sz="2400" dirty="0"/>
              <a:t>university landscape has expanded rapidly, often for political, regional, or </a:t>
            </a:r>
            <a:r>
              <a:rPr lang="en-US" sz="2400" dirty="0"/>
              <a:t>	</a:t>
            </a:r>
            <a:r>
              <a:rPr lang="en-NG" sz="2400" dirty="0"/>
              <a:t>symbolic reasons, without commensurate investment in funding, staffing, or </a:t>
            </a:r>
            <a:r>
              <a:rPr lang="en-US" sz="2400" dirty="0"/>
              <a:t>	</a:t>
            </a:r>
            <a:r>
              <a:rPr lang="en-NG" sz="2400" dirty="0"/>
              <a:t>infrastructure. As a result, many universities exist in name but lack the </a:t>
            </a:r>
            <a:r>
              <a:rPr lang="en-US" sz="2400" dirty="0"/>
              <a:t>	</a:t>
            </a:r>
            <a:r>
              <a:rPr lang="en-NG" sz="2400" dirty="0"/>
              <a:t>academic depth, facilities, and operational capacity to function as credible </a:t>
            </a:r>
            <a:r>
              <a:rPr lang="en-US" sz="2400" dirty="0"/>
              <a:t>	</a:t>
            </a:r>
            <a:r>
              <a:rPr lang="en-NG" sz="2400" dirty="0"/>
              <a:t>institutions of higher learning.</a:t>
            </a:r>
            <a:br>
              <a:rPr lang="en-US" sz="2400" dirty="0"/>
            </a:br>
            <a:br>
              <a:rPr lang="en-NG" sz="2400" dirty="0"/>
            </a:br>
            <a:r>
              <a:rPr lang="en-NG" sz="2400" dirty="0"/>
              <a:t>*</a:t>
            </a:r>
            <a:r>
              <a:rPr lang="en-US" sz="2400" dirty="0"/>
              <a:t>	</a:t>
            </a:r>
            <a:r>
              <a:rPr lang="en-NG" sz="2400" dirty="0"/>
              <a:t>This moratorium is thus a rare and commendable act of restraint, reflecting an </a:t>
            </a:r>
            <a:r>
              <a:rPr lang="en-US" sz="2400" dirty="0"/>
              <a:t>	</a:t>
            </a:r>
            <a:r>
              <a:rPr lang="en-NG" sz="2400" dirty="0"/>
              <a:t>emerging recognition that quality, not quantity, must now be the guiding </a:t>
            </a:r>
            <a:r>
              <a:rPr lang="en-US" sz="2400" dirty="0"/>
              <a:t>	</a:t>
            </a:r>
            <a:r>
              <a:rPr lang="en-NG" sz="2400" dirty="0"/>
              <a:t>principle of higher education development. However, seven years may prove </a:t>
            </a:r>
            <a:r>
              <a:rPr lang="en-US" sz="2400" dirty="0"/>
              <a:t>	</a:t>
            </a:r>
            <a:r>
              <a:rPr lang="en-NG" sz="2400" dirty="0"/>
              <a:t>insufficient to resolve the deep structural and academic weaknesses that exist </a:t>
            </a:r>
            <a:r>
              <a:rPr lang="en-US" sz="2400" dirty="0"/>
              <a:t>	</a:t>
            </a:r>
            <a:r>
              <a:rPr lang="en-NG" sz="2400" dirty="0"/>
              <a:t>across much of the system. There is therefore a compelling case for extending </a:t>
            </a:r>
            <a:r>
              <a:rPr lang="en-US" sz="2400" dirty="0"/>
              <a:t>	</a:t>
            </a:r>
            <a:r>
              <a:rPr lang="en-NG" sz="2400" dirty="0"/>
              <a:t>the moratorium until a full cycle of system-wide consolidation has been </a:t>
            </a:r>
            <a:r>
              <a:rPr lang="en-US" sz="2400" dirty="0"/>
              <a:t>	</a:t>
            </a:r>
            <a:r>
              <a:rPr lang="en-NG" sz="2400" dirty="0"/>
              <a:t>completed.</a:t>
            </a:r>
          </a:p>
        </p:txBody>
      </p:sp>
      <p:sp>
        <p:nvSpPr>
          <p:cNvPr id="6" name="TextBox 5">
            <a:extLst>
              <a:ext uri="{FF2B5EF4-FFF2-40B4-BE49-F238E27FC236}">
                <a16:creationId xmlns:a16="http://schemas.microsoft.com/office/drawing/2014/main" id="{07ACE90B-9399-69EE-86C2-C47E679A0AF6}"/>
              </a:ext>
            </a:extLst>
          </p:cNvPr>
          <p:cNvSpPr txBox="1"/>
          <p:nvPr/>
        </p:nvSpPr>
        <p:spPr>
          <a:xfrm>
            <a:off x="206829" y="226252"/>
            <a:ext cx="11778342" cy="1077218"/>
          </a:xfrm>
          <a:prstGeom prst="rect">
            <a:avLst/>
          </a:prstGeom>
          <a:noFill/>
        </p:spPr>
        <p:txBody>
          <a:bodyPr wrap="square" rtlCol="0">
            <a:spAutoFit/>
          </a:bodyPr>
          <a:lstStyle/>
          <a:p>
            <a:pPr algn="ctr"/>
            <a:r>
              <a:rPr lang="en-NG" sz="3200" b="1" dirty="0">
                <a:solidFill>
                  <a:schemeClr val="tx2">
                    <a:lumMod val="75000"/>
                    <a:lumOff val="25000"/>
                  </a:schemeClr>
                </a:solidFill>
              </a:rPr>
              <a:t>Consolidate Rather Than Expand: Leverage the Federal Moratorium (I)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23423670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A86C4-111E-7D81-3953-455B568A42F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0995D13-9CB5-753D-825E-47037ADF6173}"/>
              </a:ext>
            </a:extLst>
          </p:cNvPr>
          <p:cNvSpPr txBox="1">
            <a:spLocks noGrp="1"/>
          </p:cNvSpPr>
          <p:nvPr>
            <p:ph type="ctrTitle"/>
          </p:nvPr>
        </p:nvSpPr>
        <p:spPr>
          <a:xfrm>
            <a:off x="576943" y="1746796"/>
            <a:ext cx="11038113" cy="496950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200" dirty="0"/>
              <a:t>*	</a:t>
            </a:r>
            <a:r>
              <a:rPr lang="en-NG" sz="2200" dirty="0"/>
              <a:t>During this period, attention should be focused on:</a:t>
            </a:r>
            <a:br>
              <a:rPr lang="en-NG" sz="2200" dirty="0"/>
            </a:br>
            <a:r>
              <a:rPr lang="en-US" sz="2200" dirty="0"/>
              <a:t>	</a:t>
            </a:r>
            <a:r>
              <a:rPr lang="en-NG" sz="2200" dirty="0"/>
              <a:t>• </a:t>
            </a:r>
            <a:r>
              <a:rPr lang="en-US" sz="2200" dirty="0"/>
              <a:t>	</a:t>
            </a:r>
            <a:r>
              <a:rPr lang="en-NG" sz="2200" dirty="0"/>
              <a:t>Auditing and strengthening existing universities, particularly those struggling with </a:t>
            </a:r>
            <a:r>
              <a:rPr lang="en-US" sz="2200" dirty="0"/>
              <a:t>		</a:t>
            </a:r>
            <a:r>
              <a:rPr lang="en-NG" sz="2200" dirty="0"/>
              <a:t>accreditation, staffing gaps, or governance failures;</a:t>
            </a:r>
            <a:br>
              <a:rPr lang="en-NG" sz="2200" dirty="0"/>
            </a:br>
            <a:r>
              <a:rPr lang="en-US" sz="2200" dirty="0"/>
              <a:t>	</a:t>
            </a:r>
            <a:r>
              <a:rPr lang="en-NG" sz="2200" dirty="0"/>
              <a:t>• </a:t>
            </a:r>
            <a:r>
              <a:rPr lang="en-US" sz="2200" dirty="0"/>
              <a:t>	</a:t>
            </a:r>
            <a:r>
              <a:rPr lang="en-NG" sz="2200" dirty="0"/>
              <a:t>Upgrading infrastructure, including lecture theatres, laboratories, hostels, and </a:t>
            </a:r>
            <a:r>
              <a:rPr lang="en-US" sz="2200" dirty="0"/>
              <a:t>			</a:t>
            </a:r>
            <a:r>
              <a:rPr lang="en-NG" sz="2200" dirty="0"/>
              <a:t>libraries;</a:t>
            </a:r>
            <a:br>
              <a:rPr lang="en-NG" sz="2200" dirty="0"/>
            </a:br>
            <a:r>
              <a:rPr lang="en-US" sz="2200" dirty="0"/>
              <a:t>	</a:t>
            </a:r>
            <a:r>
              <a:rPr lang="en-NG" sz="2200" dirty="0"/>
              <a:t>• </a:t>
            </a:r>
            <a:r>
              <a:rPr lang="en-US" sz="2200" dirty="0"/>
              <a:t>	</a:t>
            </a:r>
            <a:r>
              <a:rPr lang="en-NG" sz="2200" dirty="0"/>
              <a:t>Re-equipping universities with modern ICT facilities and research equipment;</a:t>
            </a:r>
            <a:br>
              <a:rPr lang="en-NG" sz="2200" dirty="0"/>
            </a:br>
            <a:r>
              <a:rPr lang="en-US" sz="2200" dirty="0"/>
              <a:t>	</a:t>
            </a:r>
            <a:r>
              <a:rPr lang="en-NG" sz="2200" dirty="0"/>
              <a:t>• </a:t>
            </a:r>
            <a:r>
              <a:rPr lang="en-US" sz="2200" dirty="0"/>
              <a:t>	</a:t>
            </a:r>
            <a:r>
              <a:rPr lang="en-NG" sz="2200" dirty="0"/>
              <a:t>Reforming programme offerings, as noted earlier, align with present and future </a:t>
            </a:r>
            <a:r>
              <a:rPr lang="en-US" sz="2200" dirty="0"/>
              <a:t>			</a:t>
            </a:r>
            <a:r>
              <a:rPr lang="en-NG" sz="2200" dirty="0"/>
              <a:t>needs;</a:t>
            </a:r>
            <a:br>
              <a:rPr lang="en-NG" sz="2200" dirty="0"/>
            </a:br>
            <a:r>
              <a:rPr lang="en-US" sz="2200" dirty="0"/>
              <a:t>	</a:t>
            </a:r>
            <a:r>
              <a:rPr lang="en-NG" sz="2200" dirty="0"/>
              <a:t>• </a:t>
            </a:r>
            <a:r>
              <a:rPr lang="en-US" sz="2200" dirty="0"/>
              <a:t>	</a:t>
            </a:r>
            <a:r>
              <a:rPr lang="en-NG" sz="2200" dirty="0"/>
              <a:t>And establishing performance benchmarks to assess institutional improvement </a:t>
            </a:r>
            <a:r>
              <a:rPr lang="en-US" sz="2200" dirty="0"/>
              <a:t>		</a:t>
            </a:r>
            <a:r>
              <a:rPr lang="en-NG" sz="2200" dirty="0"/>
              <a:t>before any future expansion is permitted.</a:t>
            </a:r>
            <a:br>
              <a:rPr lang="en-NG" sz="2200" dirty="0"/>
            </a:br>
            <a:br>
              <a:rPr lang="en-US" sz="2200" dirty="0"/>
            </a:br>
            <a:r>
              <a:rPr lang="en-US" sz="2200" dirty="0"/>
              <a:t>*	</a:t>
            </a:r>
            <a:r>
              <a:rPr lang="en-NG" sz="2200" dirty="0"/>
              <a:t>This period of consolidation should not be seen as a retreat, but as a strategic pause, </a:t>
            </a:r>
            <a:r>
              <a:rPr lang="en-US" sz="2200" dirty="0"/>
              <a:t>	</a:t>
            </a:r>
            <a:r>
              <a:rPr lang="en-NG" sz="2200" dirty="0"/>
              <a:t>an opportunity to build a stronger foundation, deepen the academic culture, and </a:t>
            </a:r>
            <a:r>
              <a:rPr lang="en-US" sz="2200" dirty="0"/>
              <a:t>	</a:t>
            </a:r>
            <a:r>
              <a:rPr lang="en-NG" sz="2200" dirty="0"/>
              <a:t>restore global respectability to Nigerian public universities. The logic is simple: before </a:t>
            </a:r>
            <a:r>
              <a:rPr lang="en-US" sz="2200" dirty="0"/>
              <a:t>	</a:t>
            </a:r>
            <a:r>
              <a:rPr lang="en-NG" sz="2200" dirty="0"/>
              <a:t>we build new institutions, we must fix the ones we already have. Expansion without </a:t>
            </a:r>
            <a:r>
              <a:rPr lang="en-US" sz="2200" dirty="0"/>
              <a:t>	</a:t>
            </a:r>
            <a:r>
              <a:rPr lang="en-NG" sz="2200" dirty="0"/>
              <a:t>consolidation is not growth; it is diffusion, fragmentation, and eventual decline.</a:t>
            </a:r>
          </a:p>
        </p:txBody>
      </p:sp>
      <p:sp>
        <p:nvSpPr>
          <p:cNvPr id="6" name="TextBox 5">
            <a:extLst>
              <a:ext uri="{FF2B5EF4-FFF2-40B4-BE49-F238E27FC236}">
                <a16:creationId xmlns:a16="http://schemas.microsoft.com/office/drawing/2014/main" id="{66CF1691-0599-AE6F-F339-3D93684B1B82}"/>
              </a:ext>
            </a:extLst>
          </p:cNvPr>
          <p:cNvSpPr txBox="1"/>
          <p:nvPr/>
        </p:nvSpPr>
        <p:spPr>
          <a:xfrm>
            <a:off x="206829" y="226252"/>
            <a:ext cx="11778342" cy="1077218"/>
          </a:xfrm>
          <a:prstGeom prst="rect">
            <a:avLst/>
          </a:prstGeom>
          <a:noFill/>
        </p:spPr>
        <p:txBody>
          <a:bodyPr wrap="square" rtlCol="0">
            <a:spAutoFit/>
          </a:bodyPr>
          <a:lstStyle/>
          <a:p>
            <a:pPr algn="ctr"/>
            <a:r>
              <a:rPr lang="en-NG" sz="3200" b="1" dirty="0">
                <a:solidFill>
                  <a:schemeClr val="tx2">
                    <a:lumMod val="75000"/>
                    <a:lumOff val="25000"/>
                  </a:schemeClr>
                </a:solidFill>
              </a:rPr>
              <a:t>Consolidate Rather Than Expand: Leverage the Federal Moratorium (I</a:t>
            </a:r>
            <a:r>
              <a:rPr lang="en-US" sz="3200" b="1" dirty="0">
                <a:solidFill>
                  <a:schemeClr val="tx2">
                    <a:lumMod val="75000"/>
                    <a:lumOff val="25000"/>
                  </a:schemeClr>
                </a:solidFill>
              </a:rPr>
              <a:t>I</a:t>
            </a:r>
            <a:r>
              <a:rPr lang="en-NG" sz="3200" b="1" dirty="0">
                <a:solidFill>
                  <a:schemeClr val="tx2">
                    <a:lumMod val="75000"/>
                    <a:lumOff val="25000"/>
                  </a:schemeClr>
                </a:solidFill>
              </a:rPr>
              <a:t>)</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362942655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52FBE-52E5-7C4D-E374-34A339CFD53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83E7B13-05F6-8838-D797-9BDA4ACB11CA}"/>
              </a:ext>
            </a:extLst>
          </p:cNvPr>
          <p:cNvSpPr txBox="1">
            <a:spLocks noGrp="1"/>
          </p:cNvSpPr>
          <p:nvPr>
            <p:ph type="ctrTitle"/>
          </p:nvPr>
        </p:nvSpPr>
        <p:spPr>
          <a:xfrm>
            <a:off x="576943" y="2607773"/>
            <a:ext cx="11038113" cy="242124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A recurring and often invisible challenge within Nigeria’s university system is the </a:t>
            </a:r>
            <a:r>
              <a:rPr lang="en-US" sz="2400" dirty="0"/>
              <a:t>	</a:t>
            </a:r>
            <a:r>
              <a:rPr lang="en-NG" sz="2400" dirty="0"/>
              <a:t>lack of reliable, real-time, decision-support data. Most universities operate with </a:t>
            </a:r>
            <a:r>
              <a:rPr lang="en-US" sz="2400" dirty="0"/>
              <a:t>	</a:t>
            </a:r>
            <a:r>
              <a:rPr lang="en-NG" sz="2400" dirty="0"/>
              <a:t>outdated or fragmented records, on student enrolment trends, staff workloads, </a:t>
            </a:r>
            <a:r>
              <a:rPr lang="en-US" sz="2400" dirty="0"/>
              <a:t>	</a:t>
            </a:r>
            <a:r>
              <a:rPr lang="en-NG" sz="2400" dirty="0"/>
              <a:t>research productivity, funding utilization, graduate employability, and </a:t>
            </a:r>
            <a:r>
              <a:rPr lang="en-US" sz="2400" dirty="0"/>
              <a:t>	</a:t>
            </a:r>
            <a:r>
              <a:rPr lang="en-NG" sz="2400" dirty="0"/>
              <a:t>institutional efficiency. This has resulted in policy blind spots, ineffective </a:t>
            </a:r>
            <a:r>
              <a:rPr lang="en-US" sz="2400" dirty="0"/>
              <a:t>	</a:t>
            </a:r>
            <a:r>
              <a:rPr lang="en-NG" sz="2400" dirty="0"/>
              <a:t>planning, and a reliance on anecdotal rather than evidence-based decision-</a:t>
            </a:r>
            <a:r>
              <a:rPr lang="en-US" sz="2400" dirty="0"/>
              <a:t>	</a:t>
            </a:r>
            <a:r>
              <a:rPr lang="en-NG" sz="2400" dirty="0"/>
              <a:t>making.</a:t>
            </a:r>
          </a:p>
        </p:txBody>
      </p:sp>
      <p:sp>
        <p:nvSpPr>
          <p:cNvPr id="6" name="TextBox 5">
            <a:extLst>
              <a:ext uri="{FF2B5EF4-FFF2-40B4-BE49-F238E27FC236}">
                <a16:creationId xmlns:a16="http://schemas.microsoft.com/office/drawing/2014/main" id="{1DCB5D4E-68AE-B206-9E35-286C6CAA0237}"/>
              </a:ext>
            </a:extLst>
          </p:cNvPr>
          <p:cNvSpPr txBox="1"/>
          <p:nvPr/>
        </p:nvSpPr>
        <p:spPr>
          <a:xfrm>
            <a:off x="206829" y="226252"/>
            <a:ext cx="11778342" cy="1077218"/>
          </a:xfrm>
          <a:prstGeom prst="rect">
            <a:avLst/>
          </a:prstGeom>
          <a:noFill/>
        </p:spPr>
        <p:txBody>
          <a:bodyPr wrap="square" rtlCol="0">
            <a:spAutoFit/>
          </a:bodyPr>
          <a:lstStyle/>
          <a:p>
            <a:pPr algn="ctr"/>
            <a:r>
              <a:rPr lang="en-US" sz="1100" b="1" dirty="0">
                <a:solidFill>
                  <a:schemeClr val="tx2">
                    <a:lumMod val="75000"/>
                    <a:lumOff val="25000"/>
                  </a:schemeClr>
                </a:solidFill>
              </a:rPr>
              <a:t>	</a:t>
            </a:r>
            <a:r>
              <a:rPr lang="en-NG" sz="3200" b="1" dirty="0">
                <a:solidFill>
                  <a:schemeClr val="tx2">
                    <a:lumMod val="75000"/>
                    <a:lumOff val="25000"/>
                  </a:schemeClr>
                </a:solidFill>
              </a:rPr>
              <a:t>Support Data-Driven Decision-Making and Institutional Research</a:t>
            </a:r>
            <a:r>
              <a:rPr lang="en-US" sz="3200" b="1" dirty="0">
                <a:solidFill>
                  <a:schemeClr val="tx2">
                    <a:lumMod val="75000"/>
                    <a:lumOff val="25000"/>
                  </a:schemeClr>
                </a:solidFill>
              </a:rPr>
              <a:t> (I)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320397377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04774-1BFD-4B30-DF1D-F166D3CE3EE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EB829BB-91F9-C7F8-8F64-96ACC9231C41}"/>
              </a:ext>
            </a:extLst>
          </p:cNvPr>
          <p:cNvSpPr txBox="1">
            <a:spLocks noGrp="1"/>
          </p:cNvSpPr>
          <p:nvPr>
            <p:ph type="ctrTitle"/>
          </p:nvPr>
        </p:nvSpPr>
        <p:spPr>
          <a:xfrm>
            <a:off x="576943" y="1137398"/>
            <a:ext cx="11038113" cy="557890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200" dirty="0"/>
              <a:t>*	T</a:t>
            </a:r>
            <a:r>
              <a:rPr lang="en-NG" sz="2200" dirty="0"/>
              <a:t>o transform this landscape, every public university should be required by the NUC to </a:t>
            </a:r>
            <a:r>
              <a:rPr lang="en-US" sz="2200" dirty="0"/>
              <a:t>	</a:t>
            </a:r>
            <a:r>
              <a:rPr lang="en-NG" sz="2200" dirty="0"/>
              <a:t>establish an Institutional Research and Planning Unit responsible for generating, </a:t>
            </a:r>
            <a:r>
              <a:rPr lang="en-US" sz="2200" dirty="0"/>
              <a:t>	</a:t>
            </a:r>
            <a:r>
              <a:rPr lang="en-NG" sz="2200" dirty="0" err="1"/>
              <a:t>analyzing</a:t>
            </a:r>
            <a:r>
              <a:rPr lang="en-NG" sz="2200" dirty="0"/>
              <a:t>, and publishing data across all core operational domains. Such data should </a:t>
            </a:r>
            <a:r>
              <a:rPr lang="en-US" sz="2200" dirty="0"/>
              <a:t>	</a:t>
            </a:r>
            <a:r>
              <a:rPr lang="en-NG" sz="2200" dirty="0"/>
              <a:t>guide:</a:t>
            </a:r>
            <a:br>
              <a:rPr lang="en-NG" sz="2200" dirty="0"/>
            </a:br>
            <a:r>
              <a:rPr lang="en-US" sz="2200" dirty="0"/>
              <a:t>	</a:t>
            </a:r>
            <a:r>
              <a:rPr lang="en-NG" sz="2200" dirty="0"/>
              <a:t>• </a:t>
            </a:r>
            <a:r>
              <a:rPr lang="en-US" sz="2200" dirty="0"/>
              <a:t>	</a:t>
            </a:r>
            <a:r>
              <a:rPr lang="en-NG" sz="2200" dirty="0"/>
              <a:t>Curriculum and staffing decisions;</a:t>
            </a:r>
            <a:br>
              <a:rPr lang="en-NG" sz="2200" dirty="0"/>
            </a:br>
            <a:r>
              <a:rPr lang="en-US" sz="2200" dirty="0"/>
              <a:t>	</a:t>
            </a:r>
            <a:r>
              <a:rPr lang="en-NG" sz="2200" dirty="0"/>
              <a:t>•</a:t>
            </a:r>
            <a:r>
              <a:rPr lang="en-US" sz="2200" dirty="0"/>
              <a:t>	</a:t>
            </a:r>
            <a:r>
              <a:rPr lang="en-NG" sz="2200" dirty="0"/>
              <a:t>Infrastructure planning and resource allocation;</a:t>
            </a:r>
            <a:br>
              <a:rPr lang="en-NG" sz="2200" dirty="0"/>
            </a:br>
            <a:r>
              <a:rPr lang="en-US" sz="2200" dirty="0"/>
              <a:t>	</a:t>
            </a:r>
            <a:r>
              <a:rPr lang="en-NG" sz="2200" dirty="0"/>
              <a:t>• </a:t>
            </a:r>
            <a:r>
              <a:rPr lang="en-US" sz="2200" dirty="0"/>
              <a:t>	</a:t>
            </a:r>
            <a:r>
              <a:rPr lang="en-NG" sz="2200" dirty="0"/>
              <a:t>Accreditation and quality assurance monitoring;</a:t>
            </a:r>
            <a:br>
              <a:rPr lang="en-NG" sz="2200" dirty="0"/>
            </a:br>
            <a:r>
              <a:rPr lang="en-US" sz="2200" dirty="0"/>
              <a:t>	</a:t>
            </a:r>
            <a:r>
              <a:rPr lang="en-NG" sz="2200" dirty="0"/>
              <a:t>•</a:t>
            </a:r>
            <a:r>
              <a:rPr lang="en-US" sz="2200" dirty="0"/>
              <a:t>	</a:t>
            </a:r>
            <a:r>
              <a:rPr lang="en-NG" sz="2200" dirty="0"/>
              <a:t>And strategic benchmarking across the system.</a:t>
            </a:r>
            <a:br>
              <a:rPr lang="en-NG" sz="2200" dirty="0"/>
            </a:br>
            <a:br>
              <a:rPr lang="en-US" sz="2200" dirty="0"/>
            </a:br>
            <a:r>
              <a:rPr lang="en-US" sz="2200" dirty="0"/>
              <a:t>*	</a:t>
            </a:r>
            <a:r>
              <a:rPr lang="en-NG" sz="2200" dirty="0"/>
              <a:t>At the national level, the NUC, working with the National Bureau of Statistics and the </a:t>
            </a:r>
            <a:r>
              <a:rPr lang="en-US" sz="2200" dirty="0"/>
              <a:t>	</a:t>
            </a:r>
            <a:r>
              <a:rPr lang="en-NG" sz="2200" dirty="0"/>
              <a:t>Federal Ministry of Labour, should commission regular graduate tracer studies to </a:t>
            </a:r>
            <a:r>
              <a:rPr lang="en-US" sz="2200" dirty="0"/>
              <a:t>	</a:t>
            </a:r>
            <a:r>
              <a:rPr lang="en-NG" sz="2200" dirty="0"/>
              <a:t>evaluate how well university programmes are preparing students for productive </a:t>
            </a:r>
            <a:r>
              <a:rPr lang="en-US" sz="2200" dirty="0"/>
              <a:t>	</a:t>
            </a:r>
            <a:r>
              <a:rPr lang="en-NG" sz="2200" dirty="0"/>
              <a:t>employment and civic engagement. These studies will be essential for curriculum </a:t>
            </a:r>
            <a:r>
              <a:rPr lang="en-US" sz="2200" dirty="0"/>
              <a:t>	</a:t>
            </a:r>
            <a:r>
              <a:rPr lang="en-NG" sz="2200" dirty="0"/>
              <a:t>renewal, labour market alignment, and national planning.</a:t>
            </a:r>
            <a:br>
              <a:rPr lang="en-US" sz="2200" dirty="0"/>
            </a:br>
            <a:br>
              <a:rPr lang="en-NG" sz="2200" dirty="0"/>
            </a:br>
            <a:r>
              <a:rPr lang="en-NG" sz="2200" dirty="0"/>
              <a:t>*</a:t>
            </a:r>
            <a:r>
              <a:rPr lang="en-US" sz="2200" dirty="0"/>
              <a:t>	</a:t>
            </a:r>
            <a:r>
              <a:rPr lang="en-NG" sz="2200" dirty="0"/>
              <a:t>In the age of big data, evidence not instinct, must drive institutional governance. </a:t>
            </a:r>
            <a:r>
              <a:rPr lang="en-US" sz="2200" dirty="0"/>
              <a:t>	</a:t>
            </a:r>
            <a:r>
              <a:rPr lang="en-NG" sz="2200" dirty="0"/>
              <a:t>Universities that fail to develop strong data cultures will struggle to survive in an </a:t>
            </a:r>
            <a:r>
              <a:rPr lang="en-US" sz="2200" dirty="0"/>
              <a:t>	</a:t>
            </a:r>
            <a:r>
              <a:rPr lang="en-NG" sz="2200" dirty="0"/>
              <a:t>increasingly competitive and outcomes-oriented higher education environment.</a:t>
            </a:r>
          </a:p>
        </p:txBody>
      </p:sp>
      <p:sp>
        <p:nvSpPr>
          <p:cNvPr id="6" name="TextBox 5">
            <a:extLst>
              <a:ext uri="{FF2B5EF4-FFF2-40B4-BE49-F238E27FC236}">
                <a16:creationId xmlns:a16="http://schemas.microsoft.com/office/drawing/2014/main" id="{AB9A02B1-C43C-7834-0F04-750F35EA1F02}"/>
              </a:ext>
            </a:extLst>
          </p:cNvPr>
          <p:cNvSpPr txBox="1"/>
          <p:nvPr/>
        </p:nvSpPr>
        <p:spPr>
          <a:xfrm>
            <a:off x="206828" y="60180"/>
            <a:ext cx="11778342" cy="1077218"/>
          </a:xfrm>
          <a:prstGeom prst="rect">
            <a:avLst/>
          </a:prstGeom>
          <a:noFill/>
        </p:spPr>
        <p:txBody>
          <a:bodyPr wrap="square" rtlCol="0">
            <a:spAutoFit/>
          </a:bodyPr>
          <a:lstStyle/>
          <a:p>
            <a:pPr algn="ctr"/>
            <a:r>
              <a:rPr lang="en-US" sz="1100" b="1" dirty="0">
                <a:solidFill>
                  <a:schemeClr val="tx2">
                    <a:lumMod val="75000"/>
                    <a:lumOff val="25000"/>
                  </a:schemeClr>
                </a:solidFill>
              </a:rPr>
              <a:t>	</a:t>
            </a:r>
            <a:r>
              <a:rPr lang="en-NG" sz="3200" b="1" dirty="0">
                <a:solidFill>
                  <a:schemeClr val="tx2">
                    <a:lumMod val="75000"/>
                    <a:lumOff val="25000"/>
                  </a:schemeClr>
                </a:solidFill>
              </a:rPr>
              <a:t>Support Data-Driven Decision-Making and Institutional Research</a:t>
            </a:r>
            <a:r>
              <a:rPr lang="en-US" sz="3200" b="1" dirty="0">
                <a:solidFill>
                  <a:schemeClr val="tx2">
                    <a:lumMod val="75000"/>
                    <a:lumOff val="25000"/>
                  </a:schemeClr>
                </a:solidFill>
              </a:rPr>
              <a:t> (II)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35463185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EA5E0-9796-67AD-4160-7EB105AF288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86B677D-3B90-7545-D436-30366C1842D7}"/>
              </a:ext>
            </a:extLst>
          </p:cNvPr>
          <p:cNvSpPr txBox="1">
            <a:spLocks noGrp="1"/>
          </p:cNvSpPr>
          <p:nvPr>
            <p:ph type="ctrTitle"/>
          </p:nvPr>
        </p:nvSpPr>
        <p:spPr>
          <a:xfrm>
            <a:off x="576943" y="832700"/>
            <a:ext cx="11038113" cy="588359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200" dirty="0"/>
              <a:t>*	</a:t>
            </a:r>
            <a:r>
              <a:rPr lang="en-NG" sz="2200" dirty="0"/>
              <a:t>As we mark the golden jubilee of Usmanu Danfodiyo University, we are reminded not </a:t>
            </a:r>
            <a:r>
              <a:rPr lang="en-US" sz="2200" dirty="0"/>
              <a:t>	</a:t>
            </a:r>
            <a:r>
              <a:rPr lang="en-NG" sz="2200" dirty="0"/>
              <a:t>only of its noble founding ideals but also of the enormous responsibility that has been </a:t>
            </a:r>
            <a:r>
              <a:rPr lang="en-US" sz="2200" dirty="0"/>
              <a:t>	</a:t>
            </a:r>
            <a:r>
              <a:rPr lang="en-NG" sz="2200" dirty="0"/>
              <a:t>placed on our generation to rebuild, to reform, and to reimagine the future of public </a:t>
            </a:r>
            <a:r>
              <a:rPr lang="en-US" sz="2200" dirty="0"/>
              <a:t>	</a:t>
            </a:r>
            <a:r>
              <a:rPr lang="en-NG" sz="2200" dirty="0"/>
              <a:t>universities in Nigeria. The challenges we face are undeniable, but they are not </a:t>
            </a:r>
            <a:r>
              <a:rPr lang="en-US" sz="2200" dirty="0"/>
              <a:t>	</a:t>
            </a:r>
            <a:r>
              <a:rPr lang="en-NG" sz="2200" dirty="0"/>
              <a:t>insurmountable. With vision, courage, and collective will, we can reclaim the university </a:t>
            </a:r>
            <a:r>
              <a:rPr lang="en-US" sz="2200" dirty="0"/>
              <a:t>	</a:t>
            </a:r>
            <a:r>
              <a:rPr lang="en-NG" sz="2200" dirty="0"/>
              <a:t>as a space of excellence, innovation, and public service.</a:t>
            </a:r>
            <a:br>
              <a:rPr lang="en-US" sz="2200" dirty="0"/>
            </a:br>
            <a:br>
              <a:rPr lang="en-NG" sz="2200" dirty="0"/>
            </a:br>
            <a:r>
              <a:rPr lang="en-NG" sz="2200" dirty="0"/>
              <a:t>*</a:t>
            </a:r>
            <a:r>
              <a:rPr lang="en-US" sz="2200" dirty="0"/>
              <a:t>	</a:t>
            </a:r>
            <a:r>
              <a:rPr lang="en-NG" sz="2200" dirty="0"/>
              <a:t>This lecture has argued that we stand today at a crossroads; between promise and </a:t>
            </a:r>
            <a:r>
              <a:rPr lang="en-US" sz="2200" dirty="0"/>
              <a:t>	</a:t>
            </a:r>
            <a:r>
              <a:rPr lang="en-NG" sz="2200" dirty="0"/>
              <a:t>precipice. The mission of our universities is still noble, their potential is still vast, but </a:t>
            </a:r>
            <a:r>
              <a:rPr lang="en-US" sz="2200" dirty="0"/>
              <a:t>	</a:t>
            </a:r>
            <a:r>
              <a:rPr lang="en-NG" sz="2200" dirty="0"/>
              <a:t>their foundation is visibly shaken. The diagnosis is clear, the symptoms unmistakable. </a:t>
            </a:r>
            <a:r>
              <a:rPr lang="en-US" sz="2200" dirty="0"/>
              <a:t>	</a:t>
            </a:r>
            <a:r>
              <a:rPr lang="en-NG" sz="2200" dirty="0"/>
              <a:t>But if this moment is to mean anything, let it be a turning point, not a eulogy.</a:t>
            </a:r>
            <a:br>
              <a:rPr lang="en-NG" sz="2200" dirty="0"/>
            </a:br>
            <a:br>
              <a:rPr lang="en-US" sz="2200" dirty="0"/>
            </a:br>
            <a:r>
              <a:rPr lang="en-US" sz="2200" dirty="0"/>
              <a:t>*	</a:t>
            </a:r>
            <a:r>
              <a:rPr lang="en-NG" sz="2200" dirty="0"/>
              <a:t>As someone who has lived the Nigerian university experience from every vantage point, </a:t>
            </a:r>
            <a:r>
              <a:rPr lang="en-US" sz="2200" dirty="0"/>
              <a:t>	</a:t>
            </a:r>
            <a:r>
              <a:rPr lang="en-NG" sz="2200" dirty="0"/>
              <a:t>lecturer, Vice Chancellor, Pro-Chancellor, and regulator, I have seen what is possible </a:t>
            </a:r>
            <a:r>
              <a:rPr lang="en-US" sz="2200" dirty="0"/>
              <a:t>	</a:t>
            </a:r>
            <a:r>
              <a:rPr lang="en-NG" sz="2200" dirty="0"/>
              <a:t>when vision is matched with resolve. I have also seen how dreams collapse when </a:t>
            </a:r>
            <a:r>
              <a:rPr lang="en-US" sz="2200" dirty="0"/>
              <a:t>	</a:t>
            </a:r>
            <a:r>
              <a:rPr lang="en-NG" sz="2200" dirty="0"/>
              <a:t>governance fails, when ethics are eroded, and when universities are left to drift. I </a:t>
            </a:r>
            <a:r>
              <a:rPr lang="en-US" sz="2200" dirty="0"/>
              <a:t>	</a:t>
            </a:r>
            <a:r>
              <a:rPr lang="en-NG" sz="2200" dirty="0"/>
              <a:t>speak not with despair, but with urgency, and with the moral weight of having travelled </a:t>
            </a:r>
            <a:r>
              <a:rPr lang="en-US" sz="2200" dirty="0"/>
              <a:t>	</a:t>
            </a:r>
            <a:r>
              <a:rPr lang="en-NG" sz="2200" dirty="0"/>
              <a:t>this road for almost four and a half decades. I speak as someone who firmly believes </a:t>
            </a:r>
            <a:r>
              <a:rPr lang="en-US" sz="2200" dirty="0"/>
              <a:t>	</a:t>
            </a:r>
            <a:r>
              <a:rPr lang="en-NG" sz="2200" dirty="0"/>
              <a:t>that the future of public universities in Nigeria holds a lot of promise.</a:t>
            </a:r>
          </a:p>
        </p:txBody>
      </p:sp>
      <p:sp>
        <p:nvSpPr>
          <p:cNvPr id="6" name="TextBox 5">
            <a:extLst>
              <a:ext uri="{FF2B5EF4-FFF2-40B4-BE49-F238E27FC236}">
                <a16:creationId xmlns:a16="http://schemas.microsoft.com/office/drawing/2014/main" id="{FE2EE2E5-AEDD-29A2-B532-98B053B6CF90}"/>
              </a:ext>
            </a:extLst>
          </p:cNvPr>
          <p:cNvSpPr txBox="1"/>
          <p:nvPr/>
        </p:nvSpPr>
        <p:spPr>
          <a:xfrm>
            <a:off x="206828" y="60180"/>
            <a:ext cx="11778342" cy="584775"/>
          </a:xfrm>
          <a:prstGeom prst="rect">
            <a:avLst/>
          </a:prstGeom>
          <a:noFill/>
        </p:spPr>
        <p:txBody>
          <a:bodyPr wrap="square" rtlCol="0">
            <a:spAutoFit/>
          </a:bodyPr>
          <a:lstStyle/>
          <a:p>
            <a:pPr algn="ctr"/>
            <a:r>
              <a:rPr lang="en-NG" sz="3200" b="1" dirty="0">
                <a:solidFill>
                  <a:schemeClr val="tx2">
                    <a:lumMod val="75000"/>
                    <a:lumOff val="25000"/>
                  </a:schemeClr>
                </a:solidFill>
              </a:rPr>
              <a:t>Conclusion: Reclaiming the Future (I)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289564060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F5BDA-121B-C92D-7088-59C90B7337E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D578D3A-4E0E-C006-5EEC-250E1321B891}"/>
              </a:ext>
            </a:extLst>
          </p:cNvPr>
          <p:cNvSpPr txBox="1">
            <a:spLocks noGrp="1"/>
          </p:cNvSpPr>
          <p:nvPr>
            <p:ph type="ctrTitle"/>
          </p:nvPr>
        </p:nvSpPr>
        <p:spPr>
          <a:xfrm>
            <a:off x="576943" y="1137398"/>
            <a:ext cx="11038113" cy="557890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200" dirty="0"/>
              <a:t>*	</a:t>
            </a:r>
            <a:r>
              <a:rPr lang="en-NG" sz="2200" dirty="0"/>
              <a:t>The promise of our universities is embedded in our youthful population, our </a:t>
            </a:r>
            <a:r>
              <a:rPr lang="en-US" sz="2200" dirty="0"/>
              <a:t>	</a:t>
            </a:r>
            <a:r>
              <a:rPr lang="en-NG" sz="2200" dirty="0"/>
              <a:t>intellectual capital, and our rich academic traditions, including those inherited from </a:t>
            </a:r>
            <a:r>
              <a:rPr lang="en-US" sz="2200" dirty="0"/>
              <a:t>	</a:t>
            </a:r>
            <a:r>
              <a:rPr lang="en-NG" sz="2200" dirty="0"/>
              <a:t>the great Sokoto Caliphate and other centres of indigenous knowledge. The promise </a:t>
            </a:r>
            <a:r>
              <a:rPr lang="en-US" sz="2200" dirty="0"/>
              <a:t>	</a:t>
            </a:r>
            <a:r>
              <a:rPr lang="en-NG" sz="2200" dirty="0"/>
              <a:t>resides in the resilience of staff and students who, against all odds, continue to teach, </a:t>
            </a:r>
            <a:r>
              <a:rPr lang="en-US" sz="2200" dirty="0"/>
              <a:t>	</a:t>
            </a:r>
            <a:r>
              <a:rPr lang="en-NG" sz="2200" dirty="0"/>
              <a:t>learn, innovate, and serve.</a:t>
            </a:r>
            <a:br>
              <a:rPr lang="en-US" sz="2200" dirty="0"/>
            </a:br>
            <a:br>
              <a:rPr lang="en-NG" sz="2200" dirty="0"/>
            </a:br>
            <a:r>
              <a:rPr lang="en-NG" sz="2200" dirty="0"/>
              <a:t>*</a:t>
            </a:r>
            <a:r>
              <a:rPr lang="en-US" sz="2200" dirty="0"/>
              <a:t>	</a:t>
            </a:r>
            <a:r>
              <a:rPr lang="en-NG" sz="2200" dirty="0"/>
              <a:t>It lives in the historical legacy of institutions like UDUS, birthed from the </a:t>
            </a:r>
            <a:r>
              <a:rPr lang="en-US" sz="2200" dirty="0"/>
              <a:t>	</a:t>
            </a:r>
            <a:r>
              <a:rPr lang="en-NG" sz="2200" dirty="0"/>
              <a:t>intellectual </a:t>
            </a:r>
            <a:r>
              <a:rPr lang="en-US" sz="2200" dirty="0"/>
              <a:t>	</a:t>
            </a:r>
            <a:r>
              <a:rPr lang="en-NG" sz="2200" dirty="0"/>
              <a:t>heritage of the Sokoto Caliphate and committed to the ideals of knowledge, service, </a:t>
            </a:r>
            <a:r>
              <a:rPr lang="en-US" sz="2200" dirty="0"/>
              <a:t>	</a:t>
            </a:r>
            <a:r>
              <a:rPr lang="en-NG" sz="2200" dirty="0"/>
              <a:t>and ethical leadership. It is embedded in the aspirations of millions of young Nigerians </a:t>
            </a:r>
            <a:r>
              <a:rPr lang="en-US" sz="2200" dirty="0"/>
              <a:t>	</a:t>
            </a:r>
            <a:r>
              <a:rPr lang="en-NG" sz="2200" dirty="0"/>
              <a:t>who still see the public university as their hope for social mobility, critical thinking, and </a:t>
            </a:r>
            <a:r>
              <a:rPr lang="en-US" sz="2200" dirty="0"/>
              <a:t>	</a:t>
            </a:r>
            <a:r>
              <a:rPr lang="en-NG" sz="2200" dirty="0"/>
              <a:t>meaningful citizenship.</a:t>
            </a:r>
            <a:br>
              <a:rPr lang="en-US" sz="2200" dirty="0"/>
            </a:br>
            <a:br>
              <a:rPr lang="en-NG" sz="2200" dirty="0"/>
            </a:br>
            <a:r>
              <a:rPr lang="en-NG" sz="2200" dirty="0"/>
              <a:t>*</a:t>
            </a:r>
            <a:r>
              <a:rPr lang="en-US" sz="2200" dirty="0"/>
              <a:t>	</a:t>
            </a:r>
            <a:r>
              <a:rPr lang="en-NG" sz="2200" dirty="0"/>
              <a:t>The challenge before us is not just technical but also moral. It is the challenge of will, </a:t>
            </a:r>
            <a:r>
              <a:rPr lang="en-US" sz="2200" dirty="0"/>
              <a:t>	</a:t>
            </a:r>
            <a:r>
              <a:rPr lang="en-NG" sz="2200" dirty="0"/>
              <a:t>of choosing to build rather than abandon, to reform rather than rationalize decay, and </a:t>
            </a:r>
            <a:r>
              <a:rPr lang="en-US" sz="2200" dirty="0"/>
              <a:t>	</a:t>
            </a:r>
            <a:r>
              <a:rPr lang="en-NG" sz="2200" dirty="0"/>
              <a:t>to hope rather than to despair. If we fail to act now, we risk institutionalising a future of </a:t>
            </a:r>
            <a:r>
              <a:rPr lang="en-US" sz="2200" dirty="0"/>
              <a:t>	</a:t>
            </a:r>
            <a:r>
              <a:rPr lang="en-NG" sz="2200" dirty="0"/>
              <a:t>mediocrity, inequality, and dependency. But if we choose reform, real reform, we can </a:t>
            </a:r>
            <a:r>
              <a:rPr lang="en-US" sz="2200" dirty="0"/>
              <a:t>	</a:t>
            </a:r>
            <a:r>
              <a:rPr lang="en-NG" sz="2200" dirty="0"/>
              <a:t>rebuild public confidence, nurture new generations of ethical leaders, and restore the </a:t>
            </a:r>
            <a:r>
              <a:rPr lang="en-US" sz="2200" dirty="0"/>
              <a:t>	</a:t>
            </a:r>
            <a:r>
              <a:rPr lang="en-NG" sz="2200" dirty="0"/>
              <a:t>public university to its rightful </a:t>
            </a:r>
            <a:r>
              <a:rPr lang="en-US" sz="2200" dirty="0"/>
              <a:t>	</a:t>
            </a:r>
            <a:r>
              <a:rPr lang="en-NG" sz="2200" dirty="0"/>
              <a:t>place as the conscience and catalyst of the nation.</a:t>
            </a:r>
          </a:p>
        </p:txBody>
      </p:sp>
      <p:sp>
        <p:nvSpPr>
          <p:cNvPr id="6" name="TextBox 5">
            <a:extLst>
              <a:ext uri="{FF2B5EF4-FFF2-40B4-BE49-F238E27FC236}">
                <a16:creationId xmlns:a16="http://schemas.microsoft.com/office/drawing/2014/main" id="{A4568A37-D06D-59BD-01FD-EF67C40EDD2A}"/>
              </a:ext>
            </a:extLst>
          </p:cNvPr>
          <p:cNvSpPr txBox="1"/>
          <p:nvPr/>
        </p:nvSpPr>
        <p:spPr>
          <a:xfrm>
            <a:off x="206828" y="60180"/>
            <a:ext cx="11778342" cy="584775"/>
          </a:xfrm>
          <a:prstGeom prst="rect">
            <a:avLst/>
          </a:prstGeom>
          <a:noFill/>
        </p:spPr>
        <p:txBody>
          <a:bodyPr wrap="square" rtlCol="0">
            <a:spAutoFit/>
          </a:bodyPr>
          <a:lstStyle/>
          <a:p>
            <a:pPr algn="ctr"/>
            <a:r>
              <a:rPr lang="en-NG" sz="3200" b="1" dirty="0">
                <a:solidFill>
                  <a:schemeClr val="tx2">
                    <a:lumMod val="75000"/>
                    <a:lumOff val="25000"/>
                  </a:schemeClr>
                </a:solidFill>
              </a:rPr>
              <a:t>Conclusion: Reclaiming the Future (I</a:t>
            </a:r>
            <a:r>
              <a:rPr lang="en-US" sz="3200" b="1" dirty="0">
                <a:solidFill>
                  <a:schemeClr val="tx2">
                    <a:lumMod val="75000"/>
                    <a:lumOff val="25000"/>
                  </a:schemeClr>
                </a:solidFill>
              </a:rPr>
              <a:t>I</a:t>
            </a:r>
            <a:r>
              <a:rPr lang="en-NG" sz="3200" b="1" dirty="0">
                <a:solidFill>
                  <a:schemeClr val="tx2">
                    <a:lumMod val="75000"/>
                    <a:lumOff val="25000"/>
                  </a:schemeClr>
                </a:solidFill>
              </a:rPr>
              <a:t>)</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19155552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87977-1ACE-09A7-881C-5F1641856AE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C86E3A9-45D7-5A66-74C6-12FB9744FE76}"/>
              </a:ext>
            </a:extLst>
          </p:cNvPr>
          <p:cNvSpPr txBox="1">
            <a:spLocks noGrp="1"/>
          </p:cNvSpPr>
          <p:nvPr>
            <p:ph type="ctrTitle"/>
          </p:nvPr>
        </p:nvSpPr>
        <p:spPr>
          <a:xfrm>
            <a:off x="576942" y="1326010"/>
            <a:ext cx="11038113" cy="47480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Let this moment at UDUS, therefore, serve as a clarion call to recommit </a:t>
            </a:r>
            <a:r>
              <a:rPr lang="en-US" sz="2400" dirty="0"/>
              <a:t>	</a:t>
            </a:r>
            <a:r>
              <a:rPr lang="en-NG" sz="2400" dirty="0"/>
              <a:t>ourselves to the ideals of the public university as a beacon of hope, progress, </a:t>
            </a:r>
            <a:r>
              <a:rPr lang="en-US" sz="2400" dirty="0"/>
              <a:t>	</a:t>
            </a:r>
            <a:r>
              <a:rPr lang="en-NG" sz="2400" dirty="0"/>
              <a:t>and nationhood. Let Vice Chancellors rise to the challenge of leadership. Let </a:t>
            </a:r>
            <a:r>
              <a:rPr lang="en-US" sz="2400" dirty="0"/>
              <a:t>	</a:t>
            </a:r>
            <a:r>
              <a:rPr lang="en-NG" sz="2400" dirty="0"/>
              <a:t>the NUC reaffirm its role as a coordinating and visionary body. Let the federal </a:t>
            </a:r>
            <a:r>
              <a:rPr lang="en-US" sz="2400" dirty="0"/>
              <a:t>	</a:t>
            </a:r>
            <a:r>
              <a:rPr lang="en-NG" sz="2400" dirty="0"/>
              <a:t>and state governments remember that no nation can rise above the quality of </a:t>
            </a:r>
            <a:r>
              <a:rPr lang="en-US" sz="2400" dirty="0"/>
              <a:t>	</a:t>
            </a:r>
            <a:r>
              <a:rPr lang="en-NG" sz="2400" dirty="0"/>
              <a:t>its public-funded universities. And let students and staff alike reclaim their </a:t>
            </a:r>
            <a:r>
              <a:rPr lang="en-US" sz="2400" dirty="0"/>
              <a:t>	</a:t>
            </a:r>
            <a:r>
              <a:rPr lang="en-NG" sz="2400" dirty="0"/>
              <a:t>place in the unfinished struggle for a better university system; one that is </a:t>
            </a:r>
            <a:r>
              <a:rPr lang="en-US" sz="2400" dirty="0"/>
              <a:t>	</a:t>
            </a:r>
            <a:r>
              <a:rPr lang="en-NG" sz="2400" dirty="0"/>
              <a:t>accessible, relevant, and globally respected.</a:t>
            </a:r>
            <a:br>
              <a:rPr lang="en-US" sz="2400" dirty="0"/>
            </a:br>
            <a:br>
              <a:rPr lang="en-NG" sz="2400" dirty="0"/>
            </a:br>
            <a:r>
              <a:rPr lang="en-NG" sz="2400" dirty="0"/>
              <a:t>*</a:t>
            </a:r>
            <a:r>
              <a:rPr lang="en-US" sz="2400" dirty="0"/>
              <a:t>	</a:t>
            </a:r>
            <a:r>
              <a:rPr lang="en-NG" sz="2400" dirty="0"/>
              <a:t>The future of public universities in Nigeria need not be tragic. If we act with </a:t>
            </a:r>
            <a:r>
              <a:rPr lang="en-US" sz="2400" dirty="0"/>
              <a:t>	</a:t>
            </a:r>
            <a:r>
              <a:rPr lang="en-NG" sz="2400" dirty="0"/>
              <a:t>urgency and conviction, it can be transformational. May this 50th anniversary of </a:t>
            </a:r>
            <a:r>
              <a:rPr lang="en-US" sz="2400" dirty="0"/>
              <a:t>	</a:t>
            </a:r>
            <a:r>
              <a:rPr lang="en-NG" sz="2400" dirty="0"/>
              <a:t>UDUS be the moment we chose not to manage decline, but to begin a renewal, </a:t>
            </a:r>
            <a:r>
              <a:rPr lang="en-US" sz="2400" dirty="0"/>
              <a:t>	</a:t>
            </a:r>
            <a:r>
              <a:rPr lang="en-NG" sz="2400" dirty="0"/>
              <a:t>a genuine reform, a bold attempt to rescue the public universities in Nigeria and </a:t>
            </a:r>
            <a:r>
              <a:rPr lang="en-US" sz="2400" dirty="0"/>
              <a:t>	</a:t>
            </a:r>
            <a:r>
              <a:rPr lang="en-NG" sz="2400" dirty="0"/>
              <a:t>reclaim the future of our country.</a:t>
            </a:r>
          </a:p>
        </p:txBody>
      </p:sp>
      <p:sp>
        <p:nvSpPr>
          <p:cNvPr id="6" name="TextBox 5">
            <a:extLst>
              <a:ext uri="{FF2B5EF4-FFF2-40B4-BE49-F238E27FC236}">
                <a16:creationId xmlns:a16="http://schemas.microsoft.com/office/drawing/2014/main" id="{65D8A813-153D-67F7-7664-6A9B2337901E}"/>
              </a:ext>
            </a:extLst>
          </p:cNvPr>
          <p:cNvSpPr txBox="1"/>
          <p:nvPr/>
        </p:nvSpPr>
        <p:spPr>
          <a:xfrm>
            <a:off x="206828" y="60180"/>
            <a:ext cx="11778342" cy="584775"/>
          </a:xfrm>
          <a:prstGeom prst="rect">
            <a:avLst/>
          </a:prstGeom>
          <a:noFill/>
        </p:spPr>
        <p:txBody>
          <a:bodyPr wrap="square" rtlCol="0">
            <a:spAutoFit/>
          </a:bodyPr>
          <a:lstStyle/>
          <a:p>
            <a:pPr algn="ctr"/>
            <a:r>
              <a:rPr lang="en-NG" sz="3200" b="1" dirty="0">
                <a:solidFill>
                  <a:schemeClr val="tx2">
                    <a:lumMod val="75000"/>
                    <a:lumOff val="25000"/>
                  </a:schemeClr>
                </a:solidFill>
              </a:rPr>
              <a:t>Conclusion: Reclaiming the Future (I</a:t>
            </a:r>
            <a:r>
              <a:rPr lang="en-US" sz="3200" b="1" dirty="0">
                <a:solidFill>
                  <a:schemeClr val="tx2">
                    <a:lumMod val="75000"/>
                    <a:lumOff val="25000"/>
                  </a:schemeClr>
                </a:solidFill>
              </a:rPr>
              <a:t>II)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136912949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AEA4C8-F5AC-2E56-2313-165D0FD0519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0201AA1-07A3-9053-1BBB-E288E39512F6}"/>
              </a:ext>
            </a:extLst>
          </p:cNvPr>
          <p:cNvSpPr txBox="1">
            <a:spLocks noGrp="1"/>
          </p:cNvSpPr>
          <p:nvPr>
            <p:ph type="ctrTitle"/>
          </p:nvPr>
        </p:nvSpPr>
        <p:spPr>
          <a:xfrm>
            <a:off x="576942" y="1707778"/>
            <a:ext cx="11038113" cy="408323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Al-Khalili, Jim. (2012). Pathfinders: The Golden Age of Arabic Science. Penguins.</a:t>
            </a:r>
            <a:br>
              <a:rPr lang="en-NG" sz="2400" dirty="0"/>
            </a:br>
            <a:r>
              <a:rPr lang="en-NG" sz="2400" dirty="0"/>
              <a:t>*   </a:t>
            </a:r>
            <a:r>
              <a:rPr lang="en-US" sz="2400" dirty="0"/>
              <a:t>	</a:t>
            </a:r>
            <a:r>
              <a:rPr lang="en-NG" sz="2400" dirty="0"/>
              <a:t>Academic Staff Union of Universities (2022). Education is a Right: A Position </a:t>
            </a:r>
            <a:r>
              <a:rPr lang="en-US" sz="2400" dirty="0"/>
              <a:t>	</a:t>
            </a:r>
            <a:r>
              <a:rPr lang="en-NG" sz="2400" dirty="0"/>
              <a:t>Paper on Education Financing in Nigeria.</a:t>
            </a:r>
            <a:br>
              <a:rPr lang="en-NG" sz="2400" dirty="0"/>
            </a:br>
            <a:r>
              <a:rPr lang="en-US" sz="2400" dirty="0"/>
              <a:t>*	</a:t>
            </a:r>
            <a:r>
              <a:rPr lang="en-NG" sz="2400" dirty="0"/>
              <a:t>Academic Staff Union of Universities. (2023). Position Paper on the State of </a:t>
            </a:r>
            <a:r>
              <a:rPr lang="en-US" sz="2400" dirty="0"/>
              <a:t>	</a:t>
            </a:r>
            <a:r>
              <a:rPr lang="en-NG" sz="2400" dirty="0"/>
              <a:t>Nigerian Public Universities. Abuja: Nigeria.</a:t>
            </a:r>
            <a:br>
              <a:rPr lang="en-NG" sz="2400" dirty="0"/>
            </a:br>
            <a:r>
              <a:rPr lang="en-US" sz="2400" dirty="0"/>
              <a:t>*	</a:t>
            </a:r>
            <a:r>
              <a:rPr lang="en-NG" sz="2400" dirty="0"/>
              <a:t>Adebanwi, W. (2020). The Crisis of the Nigerian University System: Between </a:t>
            </a:r>
            <a:r>
              <a:rPr lang="en-US" sz="2400" dirty="0"/>
              <a:t>	</a:t>
            </a:r>
            <a:r>
              <a:rPr lang="en-NG" sz="2400" dirty="0"/>
              <a:t>Ethics and Structures. African Affairs, 119(476).</a:t>
            </a:r>
            <a:br>
              <a:rPr lang="en-NG" sz="2400" dirty="0"/>
            </a:br>
            <a:r>
              <a:rPr lang="en-US" sz="2400" dirty="0"/>
              <a:t>*	Adesina, J.O. (2011). Beyond the social sciences crisis. African Sociological 	Review, 15(1), 1–20.</a:t>
            </a:r>
            <a:br>
              <a:rPr lang="en-US" sz="2400" dirty="0"/>
            </a:br>
            <a:r>
              <a:rPr lang="en-US" sz="2400" dirty="0"/>
              <a:t>*	Afolabi, F. (2009). The National Policy on Education and University Admission in 	Nigeria: Issues and Challenges. Educational Research and Review, 4(1), 1–8.</a:t>
            </a:r>
            <a:br>
              <a:rPr lang="en-NG" sz="2400" dirty="0"/>
            </a:br>
            <a:endParaRPr lang="en-NG" sz="2400" dirty="0"/>
          </a:p>
        </p:txBody>
      </p:sp>
      <p:sp>
        <p:nvSpPr>
          <p:cNvPr id="6" name="TextBox 5">
            <a:extLst>
              <a:ext uri="{FF2B5EF4-FFF2-40B4-BE49-F238E27FC236}">
                <a16:creationId xmlns:a16="http://schemas.microsoft.com/office/drawing/2014/main" id="{25877BD1-9476-2424-89EC-454FD074C031}"/>
              </a:ext>
            </a:extLst>
          </p:cNvPr>
          <p:cNvSpPr txBox="1"/>
          <p:nvPr/>
        </p:nvSpPr>
        <p:spPr>
          <a:xfrm>
            <a:off x="206828" y="60180"/>
            <a:ext cx="11778342" cy="584775"/>
          </a:xfrm>
          <a:prstGeom prst="rect">
            <a:avLst/>
          </a:prstGeom>
          <a:noFill/>
        </p:spPr>
        <p:txBody>
          <a:bodyPr wrap="square" rtlCol="0">
            <a:spAutoFit/>
          </a:bodyPr>
          <a:lstStyle/>
          <a:p>
            <a:pPr algn="ctr"/>
            <a:r>
              <a:rPr lang="en-NG" sz="3200" b="1" dirty="0">
                <a:solidFill>
                  <a:schemeClr val="tx2">
                    <a:lumMod val="75000"/>
                    <a:lumOff val="25000"/>
                  </a:schemeClr>
                </a:solidFill>
              </a:rPr>
              <a:t>Bibliography (I)</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4203867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6E74A-0447-386F-6B32-4B19097D7EE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CD6EAA6-F75C-3B7E-58BD-8CC8D6E96FFB}"/>
              </a:ext>
            </a:extLst>
          </p:cNvPr>
          <p:cNvSpPr txBox="1">
            <a:spLocks noGrp="1"/>
          </p:cNvSpPr>
          <p:nvPr>
            <p:ph type="ctrTitle"/>
          </p:nvPr>
        </p:nvSpPr>
        <p:spPr>
          <a:xfrm>
            <a:off x="816429" y="1762396"/>
            <a:ext cx="10559142" cy="408323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r>
              <a:rPr lang="en-US" sz="2400" dirty="0"/>
              <a:t>*	</a:t>
            </a:r>
            <a:r>
              <a:rPr lang="en-NG" sz="2400" dirty="0"/>
              <a:t>Despite financial and structural constraints, UDUS has continued to </a:t>
            </a:r>
            <a:r>
              <a:rPr lang="en-US" sz="2400" dirty="0"/>
              <a:t>	</a:t>
            </a:r>
            <a:r>
              <a:rPr lang="en-NG" sz="2400" dirty="0"/>
              <a:t>distinguish itself through its disciplined academic calendar, strong internal </a:t>
            </a:r>
            <a:r>
              <a:rPr lang="en-US" sz="2400" dirty="0"/>
              <a:t>	</a:t>
            </a:r>
            <a:r>
              <a:rPr lang="en-NG" sz="2400" dirty="0"/>
              <a:t>governance, and relative industrial peace. In an era where many public </a:t>
            </a:r>
            <a:r>
              <a:rPr lang="en-US" sz="2400" dirty="0"/>
              <a:t>	</a:t>
            </a:r>
            <a:r>
              <a:rPr lang="en-NG" sz="2400" dirty="0"/>
              <a:t>universities have succumbed to internal instability, UDUS has often offered </a:t>
            </a:r>
            <a:r>
              <a:rPr lang="en-US" sz="2400" dirty="0"/>
              <a:t>	</a:t>
            </a:r>
            <a:r>
              <a:rPr lang="en-NG" sz="2400" dirty="0"/>
              <a:t>an example of relative institutional stability and calm maturity.</a:t>
            </a:r>
            <a:br>
              <a:rPr lang="en-US" sz="2400" dirty="0"/>
            </a:br>
            <a:br>
              <a:rPr lang="en-NG" sz="2400" dirty="0"/>
            </a:br>
            <a:r>
              <a:rPr lang="en-US" sz="2400" dirty="0"/>
              <a:t>*	</a:t>
            </a:r>
            <a:r>
              <a:rPr lang="en-NG" sz="2400" dirty="0"/>
              <a:t>But UDUS at 50 must also confront the unfinished business of reform. Like </a:t>
            </a:r>
            <a:r>
              <a:rPr lang="en-US" sz="2400" dirty="0"/>
              <a:t>	</a:t>
            </a:r>
            <a:r>
              <a:rPr lang="en-NG" sz="2400" dirty="0"/>
              <a:t>its peers, it faces numerous constraints: academic staff shortages in critical </a:t>
            </a:r>
            <a:r>
              <a:rPr lang="en-US" sz="2400" dirty="0"/>
              <a:t>	</a:t>
            </a:r>
            <a:r>
              <a:rPr lang="en-NG" sz="2400" dirty="0"/>
              <a:t>areas, underfunded and understocked laboratories, global ranking </a:t>
            </a:r>
            <a:r>
              <a:rPr lang="en-US" sz="2400" dirty="0"/>
              <a:t>	</a:t>
            </a:r>
            <a:r>
              <a:rPr lang="en-NG" sz="2400" dirty="0"/>
              <a:t>pressures, an increasingly demanding student population, a growing army </a:t>
            </a:r>
            <a:r>
              <a:rPr lang="en-US" sz="2400" dirty="0"/>
              <a:t>	</a:t>
            </a:r>
            <a:r>
              <a:rPr lang="en-NG" sz="2400" dirty="0"/>
              <a:t>of demoralized staff, and many other challenges.</a:t>
            </a:r>
            <a:br>
              <a:rPr lang="en-NG" sz="2400" dirty="0"/>
            </a:br>
            <a:endParaRPr lang="en-NG" sz="2400" dirty="0"/>
          </a:p>
        </p:txBody>
      </p:sp>
      <p:sp>
        <p:nvSpPr>
          <p:cNvPr id="2" name="TextBox 1">
            <a:extLst>
              <a:ext uri="{FF2B5EF4-FFF2-40B4-BE49-F238E27FC236}">
                <a16:creationId xmlns:a16="http://schemas.microsoft.com/office/drawing/2014/main" id="{B28BFD4F-4CC1-104E-C549-BF07009A2B01}"/>
              </a:ext>
            </a:extLst>
          </p:cNvPr>
          <p:cNvSpPr txBox="1"/>
          <p:nvPr/>
        </p:nvSpPr>
        <p:spPr>
          <a:xfrm>
            <a:off x="772886" y="152400"/>
            <a:ext cx="10559142" cy="584775"/>
          </a:xfrm>
          <a:prstGeom prst="rect">
            <a:avLst/>
          </a:prstGeom>
          <a:noFill/>
        </p:spPr>
        <p:txBody>
          <a:bodyPr wrap="square" rtlCol="0">
            <a:spAutoFit/>
          </a:bodyPr>
          <a:lstStyle/>
          <a:p>
            <a:pPr algn="ctr"/>
            <a:r>
              <a:rPr lang="en-NG" sz="3200" b="1" dirty="0">
                <a:solidFill>
                  <a:schemeClr val="tx2">
                    <a:lumMod val="75000"/>
                    <a:lumOff val="25000"/>
                  </a:schemeClr>
                </a:solidFill>
              </a:rPr>
              <a:t>UDUS at 50: A Mirror and a Beacon</a:t>
            </a:r>
            <a:r>
              <a:rPr lang="en-US" sz="3200" b="1" dirty="0">
                <a:solidFill>
                  <a:schemeClr val="tx2">
                    <a:lumMod val="75000"/>
                    <a:lumOff val="25000"/>
                  </a:schemeClr>
                </a:solidFill>
              </a:rPr>
              <a:t> (III)</a:t>
            </a:r>
            <a:r>
              <a:rPr lang="en-NG" sz="3200" b="1" dirty="0">
                <a:solidFill>
                  <a:schemeClr val="tx2">
                    <a:lumMod val="75000"/>
                    <a:lumOff val="25000"/>
                  </a:schemeClr>
                </a:solidFill>
              </a:rPr>
              <a:t> </a:t>
            </a:r>
          </a:p>
        </p:txBody>
      </p:sp>
    </p:spTree>
    <p:extLst>
      <p:ext uri="{BB962C8B-B14F-4D97-AF65-F5344CB8AC3E}">
        <p14:creationId xmlns:p14="http://schemas.microsoft.com/office/powerpoint/2010/main" val="138426962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C236A-92D4-9339-269F-F0A4455C8E2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6FACA3C-4B76-A80E-9E1E-1D30E4FA03BA}"/>
              </a:ext>
            </a:extLst>
          </p:cNvPr>
          <p:cNvSpPr txBox="1">
            <a:spLocks noGrp="1"/>
          </p:cNvSpPr>
          <p:nvPr>
            <p:ph type="ctrTitle"/>
          </p:nvPr>
        </p:nvSpPr>
        <p:spPr>
          <a:xfrm>
            <a:off x="576942" y="1129298"/>
            <a:ext cx="11038113" cy="541282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Aina, T. A. (2010). Beyond reforms: The politics of higher education </a:t>
            </a:r>
            <a:r>
              <a:rPr lang="en-US" sz="2400" dirty="0"/>
              <a:t>	</a:t>
            </a:r>
            <a:r>
              <a:rPr lang="en-NG" sz="2400" dirty="0"/>
              <a:t>transformation in Africa. African Studies Review, 53(1), 21-40.</a:t>
            </a:r>
            <a:br>
              <a:rPr lang="en-NG" sz="2400" dirty="0"/>
            </a:br>
            <a:r>
              <a:rPr lang="en-US" sz="2400" dirty="0"/>
              <a:t>*	</a:t>
            </a:r>
            <a:r>
              <a:rPr lang="en-NG" sz="2400" dirty="0"/>
              <a:t>Ajayi, J. F. A. (1996). The African Experience with Higher Education. James </a:t>
            </a:r>
            <a:r>
              <a:rPr lang="en-US" sz="2400" dirty="0"/>
              <a:t>	</a:t>
            </a:r>
            <a:r>
              <a:rPr lang="en-NG" sz="2400" dirty="0"/>
              <a:t>Currey Ltd.</a:t>
            </a:r>
            <a:br>
              <a:rPr lang="en-NG" sz="2400" dirty="0"/>
            </a:br>
            <a:r>
              <a:rPr lang="en-US" sz="2400" dirty="0"/>
              <a:t>*	</a:t>
            </a:r>
            <a:r>
              <a:rPr lang="en-NG" sz="2400" dirty="0"/>
              <a:t>Ashby, E. (1960). Investment in Education-the Report of the Commission on </a:t>
            </a:r>
            <a:r>
              <a:rPr lang="en-US" sz="2400" dirty="0"/>
              <a:t>	</a:t>
            </a:r>
            <a:r>
              <a:rPr lang="en-NG" sz="2400" dirty="0"/>
              <a:t>Post-School Certificate and Higher Education in Nigeria. Lagos: Government </a:t>
            </a:r>
            <a:r>
              <a:rPr lang="en-US" sz="2400" dirty="0"/>
              <a:t>	</a:t>
            </a:r>
            <a:r>
              <a:rPr lang="en-NG" sz="2400" dirty="0"/>
              <a:t>Printer.</a:t>
            </a:r>
            <a:br>
              <a:rPr lang="en-NG" sz="2400" dirty="0"/>
            </a:br>
            <a:r>
              <a:rPr lang="en-US" sz="2400" dirty="0"/>
              <a:t>*	British Council &amp; National Universities Commission (2016). Graduate 	Employability in Nigeria: Trends, Challenges and Prospects.</a:t>
            </a:r>
            <a:br>
              <a:rPr lang="en-NG" sz="2400" dirty="0"/>
            </a:br>
            <a:r>
              <a:rPr lang="en-US" sz="2400" dirty="0"/>
              <a:t>*	Chow, C., &amp; Leung, C. (2016). Reshaping universities for survival in the 21st 	century: New opportunities and paradigms. Bentham Science Publishers.</a:t>
            </a:r>
            <a:br>
              <a:rPr lang="en-NG" sz="2400" dirty="0"/>
            </a:br>
            <a:r>
              <a:rPr lang="en-US" sz="2400" dirty="0"/>
              <a:t>*	Ekeh, P. P. (1975). Colonialism and the two publics in Africa: A theoretical 	statement. Comparative studies in society and history, 17(1), 91-112.</a:t>
            </a:r>
            <a:br>
              <a:rPr lang="en-NG" sz="2400" dirty="0"/>
            </a:br>
            <a:r>
              <a:rPr lang="en-US" sz="2400" dirty="0"/>
              <a:t>*	</a:t>
            </a:r>
            <a:r>
              <a:rPr lang="en-US" sz="2400" dirty="0" err="1"/>
              <a:t>Fafunwa</a:t>
            </a:r>
            <a:r>
              <a:rPr lang="en-US" sz="2400" dirty="0"/>
              <a:t>, A. B. (2018). History of education in Nigeria. Routledge.</a:t>
            </a:r>
            <a:br>
              <a:rPr lang="en-NG" sz="2400" dirty="0"/>
            </a:br>
            <a:r>
              <a:rPr lang="en-US" sz="2400" dirty="0"/>
              <a:t>	Federal Republic of Nigeria (2023). Students Loans (Access to Higher 	Education) Act.</a:t>
            </a:r>
            <a:endParaRPr lang="en-NG" sz="2400" dirty="0"/>
          </a:p>
        </p:txBody>
      </p:sp>
      <p:sp>
        <p:nvSpPr>
          <p:cNvPr id="6" name="TextBox 5">
            <a:extLst>
              <a:ext uri="{FF2B5EF4-FFF2-40B4-BE49-F238E27FC236}">
                <a16:creationId xmlns:a16="http://schemas.microsoft.com/office/drawing/2014/main" id="{6EACDE54-50A4-0BCC-885E-EB6E5E66AE4A}"/>
              </a:ext>
            </a:extLst>
          </p:cNvPr>
          <p:cNvSpPr txBox="1"/>
          <p:nvPr/>
        </p:nvSpPr>
        <p:spPr>
          <a:xfrm>
            <a:off x="206828" y="60180"/>
            <a:ext cx="11778342" cy="584775"/>
          </a:xfrm>
          <a:prstGeom prst="rect">
            <a:avLst/>
          </a:prstGeom>
          <a:noFill/>
        </p:spPr>
        <p:txBody>
          <a:bodyPr wrap="square" rtlCol="0">
            <a:spAutoFit/>
          </a:bodyPr>
          <a:lstStyle/>
          <a:p>
            <a:pPr algn="ctr"/>
            <a:r>
              <a:rPr lang="en-NG" sz="3200" b="1" dirty="0">
                <a:solidFill>
                  <a:schemeClr val="tx2">
                    <a:lumMod val="75000"/>
                    <a:lumOff val="25000"/>
                  </a:schemeClr>
                </a:solidFill>
              </a:rPr>
              <a:t>Bibliography (I</a:t>
            </a:r>
            <a:r>
              <a:rPr lang="en-US" sz="3200" b="1" dirty="0">
                <a:solidFill>
                  <a:schemeClr val="tx2">
                    <a:lumMod val="75000"/>
                    <a:lumOff val="25000"/>
                  </a:schemeClr>
                </a:solidFill>
              </a:rPr>
              <a:t>I</a:t>
            </a:r>
            <a:r>
              <a:rPr lang="en-NG" sz="3200" b="1" dirty="0">
                <a:solidFill>
                  <a:schemeClr val="tx2">
                    <a:lumMod val="75000"/>
                    <a:lumOff val="25000"/>
                  </a:schemeClr>
                </a:solidFill>
              </a:rPr>
              <a:t>)</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106547116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4A93F-EBC5-6ED7-E34E-ADAA604E11E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FFA0B25-5C82-A086-9D5E-D58E94795D1F}"/>
              </a:ext>
            </a:extLst>
          </p:cNvPr>
          <p:cNvSpPr txBox="1">
            <a:spLocks noGrp="1"/>
          </p:cNvSpPr>
          <p:nvPr>
            <p:ph type="ctrTitle"/>
          </p:nvPr>
        </p:nvSpPr>
        <p:spPr>
          <a:xfrm>
            <a:off x="576942" y="1129298"/>
            <a:ext cx="11038113" cy="541282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a:t>
            </a:r>
            <a:r>
              <a:rPr lang="en-NG" sz="2400" dirty="0"/>
              <a:t>Aina, T. A. (2010). Beyond reforms: The politics of higher education </a:t>
            </a:r>
            <a:r>
              <a:rPr lang="en-US" sz="2400" dirty="0"/>
              <a:t>	</a:t>
            </a:r>
            <a:r>
              <a:rPr lang="en-NG" sz="2400" dirty="0"/>
              <a:t>transformation in Africa. African Studies Review, 53(1), 21-40.</a:t>
            </a:r>
            <a:br>
              <a:rPr lang="en-NG" sz="2400" dirty="0"/>
            </a:br>
            <a:r>
              <a:rPr lang="en-US" sz="2400" dirty="0"/>
              <a:t>*	</a:t>
            </a:r>
            <a:r>
              <a:rPr lang="en-NG" sz="2400" dirty="0"/>
              <a:t>Ajayi, J. F. A. (1996). The African Experience with Higher Education. James </a:t>
            </a:r>
            <a:r>
              <a:rPr lang="en-US" sz="2400" dirty="0"/>
              <a:t>	</a:t>
            </a:r>
            <a:r>
              <a:rPr lang="en-NG" sz="2400" dirty="0"/>
              <a:t>Currey Ltd.</a:t>
            </a:r>
            <a:br>
              <a:rPr lang="en-NG" sz="2400" dirty="0"/>
            </a:br>
            <a:r>
              <a:rPr lang="en-US" sz="2400" dirty="0"/>
              <a:t>*	</a:t>
            </a:r>
            <a:r>
              <a:rPr lang="en-NG" sz="2400" dirty="0"/>
              <a:t>Ashby, E. (1960). Investment in Education-the Report of the Commission on </a:t>
            </a:r>
            <a:r>
              <a:rPr lang="en-US" sz="2400" dirty="0"/>
              <a:t>	</a:t>
            </a:r>
            <a:r>
              <a:rPr lang="en-NG" sz="2400" dirty="0"/>
              <a:t>Post-School Certificate and Higher Education in Nigeria. Lagos: Government </a:t>
            </a:r>
            <a:r>
              <a:rPr lang="en-US" sz="2400" dirty="0"/>
              <a:t>	</a:t>
            </a:r>
            <a:r>
              <a:rPr lang="en-NG" sz="2400" dirty="0"/>
              <a:t>Printer.</a:t>
            </a:r>
            <a:br>
              <a:rPr lang="en-NG" sz="2400" dirty="0"/>
            </a:br>
            <a:r>
              <a:rPr lang="en-US" sz="2400" dirty="0"/>
              <a:t>*	British Council &amp; National Universities Commission (2016). Graduate 	Employability in Nigeria: Trends, Challenges and Prospects.</a:t>
            </a:r>
            <a:br>
              <a:rPr lang="en-NG" sz="2400" dirty="0"/>
            </a:br>
            <a:r>
              <a:rPr lang="en-US" sz="2400" dirty="0"/>
              <a:t>*	Chow, C., &amp; Leung, C. (2016). Reshaping universities for survival in the 21st 	century: New opportunities and paradigms. Bentham Science Publishers.</a:t>
            </a:r>
            <a:br>
              <a:rPr lang="en-NG" sz="2400" dirty="0"/>
            </a:br>
            <a:r>
              <a:rPr lang="en-US" sz="2400" dirty="0"/>
              <a:t>*	Ekeh, P. P. (1975). Colonialism and the two publics in Africa: A theoretical 	statement. Comparative studies in society and history, 17(1), 91-112.</a:t>
            </a:r>
            <a:br>
              <a:rPr lang="en-NG" sz="2400" dirty="0"/>
            </a:br>
            <a:r>
              <a:rPr lang="en-US" sz="2400" dirty="0"/>
              <a:t>*	</a:t>
            </a:r>
            <a:r>
              <a:rPr lang="en-US" sz="2400" dirty="0" err="1"/>
              <a:t>Fafunwa</a:t>
            </a:r>
            <a:r>
              <a:rPr lang="en-US" sz="2400" dirty="0"/>
              <a:t>, A. B. (2018). History of education in Nigeria. Routledge.</a:t>
            </a:r>
            <a:br>
              <a:rPr lang="en-NG" sz="2400" dirty="0"/>
            </a:br>
            <a:r>
              <a:rPr lang="en-US" sz="2400" dirty="0"/>
              <a:t>	Federal Republic of Nigeria (2023). Students Loans (Access to Higher 	Education) Act.</a:t>
            </a:r>
            <a:endParaRPr lang="en-NG" sz="2400" dirty="0"/>
          </a:p>
        </p:txBody>
      </p:sp>
      <p:sp>
        <p:nvSpPr>
          <p:cNvPr id="6" name="TextBox 5">
            <a:extLst>
              <a:ext uri="{FF2B5EF4-FFF2-40B4-BE49-F238E27FC236}">
                <a16:creationId xmlns:a16="http://schemas.microsoft.com/office/drawing/2014/main" id="{8D361D8C-3472-96E7-4B73-64400FF25D5F}"/>
              </a:ext>
            </a:extLst>
          </p:cNvPr>
          <p:cNvSpPr txBox="1"/>
          <p:nvPr/>
        </p:nvSpPr>
        <p:spPr>
          <a:xfrm>
            <a:off x="206828" y="60180"/>
            <a:ext cx="11778342" cy="584775"/>
          </a:xfrm>
          <a:prstGeom prst="rect">
            <a:avLst/>
          </a:prstGeom>
          <a:noFill/>
        </p:spPr>
        <p:txBody>
          <a:bodyPr wrap="square" rtlCol="0">
            <a:spAutoFit/>
          </a:bodyPr>
          <a:lstStyle/>
          <a:p>
            <a:pPr algn="ctr"/>
            <a:r>
              <a:rPr lang="en-NG" sz="3200" b="1" dirty="0">
                <a:solidFill>
                  <a:schemeClr val="tx2">
                    <a:lumMod val="75000"/>
                    <a:lumOff val="25000"/>
                  </a:schemeClr>
                </a:solidFill>
              </a:rPr>
              <a:t>Bibliography (I</a:t>
            </a:r>
            <a:r>
              <a:rPr lang="en-US" sz="3200" b="1" dirty="0">
                <a:solidFill>
                  <a:schemeClr val="tx2">
                    <a:lumMod val="75000"/>
                    <a:lumOff val="25000"/>
                  </a:schemeClr>
                </a:solidFill>
              </a:rPr>
              <a:t>I</a:t>
            </a:r>
            <a:r>
              <a:rPr lang="en-NG" sz="3200" b="1" dirty="0">
                <a:solidFill>
                  <a:schemeClr val="tx2">
                    <a:lumMod val="75000"/>
                    <a:lumOff val="25000"/>
                  </a:schemeClr>
                </a:solidFill>
              </a:rPr>
              <a:t>)</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206374098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F2134-893B-4C53-DFBD-A06C2FF4102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B15DE83-DFD0-0E16-B44D-DD6262611A69}"/>
              </a:ext>
            </a:extLst>
          </p:cNvPr>
          <p:cNvSpPr txBox="1">
            <a:spLocks noGrp="1"/>
          </p:cNvSpPr>
          <p:nvPr>
            <p:ph type="ctrTitle"/>
          </p:nvPr>
        </p:nvSpPr>
        <p:spPr>
          <a:xfrm>
            <a:off x="576942" y="1461696"/>
            <a:ext cx="11038113" cy="508043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Hiskett, M. (1984). The Development of Islam in West Africa.</a:t>
            </a:r>
            <a:br>
              <a:rPr lang="en-NG" sz="2400" dirty="0"/>
            </a:br>
            <a:r>
              <a:rPr lang="en-US" sz="2400" dirty="0"/>
              <a:t>*	Joint Admission and Matriculation Board (2023). Annual Statistics Report. 	Abuja: Nigeria</a:t>
            </a:r>
            <a:br>
              <a:rPr lang="en-NG" sz="2400" dirty="0"/>
            </a:br>
            <a:r>
              <a:rPr lang="en-US" sz="2400" dirty="0"/>
              <a:t>*	Kobo, O. (2012). Unveiling modernity in twentieth-century West African Islamic 	reforms (Vol. 14). Brill.</a:t>
            </a:r>
            <a:br>
              <a:rPr lang="en-NG" sz="2400" dirty="0"/>
            </a:br>
            <a:r>
              <a:rPr lang="en-US" sz="2400" dirty="0"/>
              <a:t>*	</a:t>
            </a:r>
            <a:r>
              <a:rPr lang="en-US" sz="2400" dirty="0" err="1"/>
              <a:t>Loimeier</a:t>
            </a:r>
            <a:r>
              <a:rPr lang="en-US" sz="2400" dirty="0"/>
              <a:t>, R. (2013). Muslim societies in Africa: A historical anthropology. 	Indiana University Press.</a:t>
            </a:r>
            <a:br>
              <a:rPr lang="en-NG" sz="2400" dirty="0"/>
            </a:br>
            <a:r>
              <a:rPr lang="en-US" sz="2400" dirty="0"/>
              <a:t>*	Mack, B., &amp; Boyd, J. (2013). Educating Muslim Women: The West African Legacy 	of Nana </a:t>
            </a:r>
            <a:r>
              <a:rPr lang="en-US" sz="2400" dirty="0" err="1"/>
              <a:t>Asma’u</a:t>
            </a:r>
            <a:r>
              <a:rPr lang="en-US" sz="2400" dirty="0"/>
              <a:t>, 1793-1864. Kube Publishing Ltd.</a:t>
            </a:r>
            <a:br>
              <a:rPr lang="en-NG" sz="2400" dirty="0"/>
            </a:br>
            <a:r>
              <a:rPr lang="en-US" sz="2400" dirty="0"/>
              <a:t>*	</a:t>
            </a:r>
            <a:r>
              <a:rPr lang="en-US" sz="2400" dirty="0" err="1"/>
              <a:t>Marginson</a:t>
            </a:r>
            <a:r>
              <a:rPr lang="en-US" sz="2400" dirty="0"/>
              <a:t>, S. (2011). Higher education and public good. Higher education 	quarterly, 65(4), 411-433.</a:t>
            </a:r>
            <a:br>
              <a:rPr lang="en-NG" sz="2400" dirty="0"/>
            </a:br>
            <a:r>
              <a:rPr lang="en-US" sz="2400" dirty="0"/>
              <a:t>*	Mazrui, A. A. 2005. "Pan-Africanism and the Intellectuals: Rise, Decline and 	Revival." In African Intellectuals: Rethinking Politics, Language, Gender and 	Development, ed. </a:t>
            </a:r>
            <a:r>
              <a:rPr lang="en-US" sz="2400" dirty="0" err="1"/>
              <a:t>Thandika</a:t>
            </a:r>
            <a:r>
              <a:rPr lang="en-US" sz="2400" dirty="0"/>
              <a:t> Mkandawire, 56-77. London: Zed Books.</a:t>
            </a:r>
            <a:br>
              <a:rPr lang="en-NG" sz="2400" dirty="0"/>
            </a:br>
            <a:r>
              <a:rPr lang="en-US" sz="2400" dirty="0"/>
              <a:t>	National Universities Commission (2019–2022). Annual Reports. Abuja: Nigeria.</a:t>
            </a:r>
            <a:endParaRPr lang="en-NG" sz="2400" dirty="0"/>
          </a:p>
        </p:txBody>
      </p:sp>
      <p:sp>
        <p:nvSpPr>
          <p:cNvPr id="6" name="TextBox 5">
            <a:extLst>
              <a:ext uri="{FF2B5EF4-FFF2-40B4-BE49-F238E27FC236}">
                <a16:creationId xmlns:a16="http://schemas.microsoft.com/office/drawing/2014/main" id="{758FD238-7CDA-5C82-664E-BD725899B1D0}"/>
              </a:ext>
            </a:extLst>
          </p:cNvPr>
          <p:cNvSpPr txBox="1"/>
          <p:nvPr/>
        </p:nvSpPr>
        <p:spPr>
          <a:xfrm>
            <a:off x="206828" y="60180"/>
            <a:ext cx="11778342" cy="584775"/>
          </a:xfrm>
          <a:prstGeom prst="rect">
            <a:avLst/>
          </a:prstGeom>
          <a:noFill/>
        </p:spPr>
        <p:txBody>
          <a:bodyPr wrap="square" rtlCol="0">
            <a:spAutoFit/>
          </a:bodyPr>
          <a:lstStyle/>
          <a:p>
            <a:pPr algn="ctr"/>
            <a:r>
              <a:rPr lang="en-NG" sz="3200" b="1" dirty="0">
                <a:solidFill>
                  <a:schemeClr val="tx2">
                    <a:lumMod val="75000"/>
                    <a:lumOff val="25000"/>
                  </a:schemeClr>
                </a:solidFill>
              </a:rPr>
              <a:t>Bibliography (I</a:t>
            </a:r>
            <a:r>
              <a:rPr lang="en-US" sz="3200" b="1" dirty="0">
                <a:solidFill>
                  <a:schemeClr val="tx2">
                    <a:lumMod val="75000"/>
                    <a:lumOff val="25000"/>
                  </a:schemeClr>
                </a:solidFill>
              </a:rPr>
              <a:t>II</a:t>
            </a:r>
            <a:r>
              <a:rPr lang="en-NG" sz="3200" b="1" dirty="0">
                <a:solidFill>
                  <a:schemeClr val="tx2">
                    <a:lumMod val="75000"/>
                    <a:lumOff val="25000"/>
                  </a:schemeClr>
                </a:solidFill>
              </a:rPr>
              <a:t>)</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415258392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0BDCF-033F-D644-CE69-A427503D37F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F6EE944-0484-D2E6-7DE3-2C48FC5CECA7}"/>
              </a:ext>
            </a:extLst>
          </p:cNvPr>
          <p:cNvSpPr txBox="1">
            <a:spLocks noGrp="1"/>
          </p:cNvSpPr>
          <p:nvPr>
            <p:ph type="ctrTitle"/>
          </p:nvPr>
        </p:nvSpPr>
        <p:spPr>
          <a:xfrm>
            <a:off x="576942" y="796899"/>
            <a:ext cx="11038113" cy="574522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400" dirty="0"/>
              <a:t>*	National Universities Commission (2022). Annual Report. Abuja: Nigeria.</a:t>
            </a:r>
            <a:br>
              <a:rPr lang="en-NG" sz="2400" dirty="0"/>
            </a:br>
            <a:r>
              <a:rPr lang="en-US" sz="2400" dirty="0"/>
              <a:t>*	Nwagwu, N. A. (1979). The Nigerian Education System: Structure and 	Development. Macmillan Nigeria.</a:t>
            </a:r>
            <a:br>
              <a:rPr lang="en-NG" sz="2400" dirty="0"/>
            </a:br>
            <a:r>
              <a:rPr lang="en-US" sz="2400" dirty="0"/>
              <a:t>*	Okojie, J. (2013). Quality assurance and the challenges of mandate delivery in 	Nigerian universities. Lecture delivered at the 18th Convocation Ceremony of 	Lagos State University, Lagos, February 19th.</a:t>
            </a:r>
            <a:br>
              <a:rPr lang="en-NG" sz="2400" dirty="0"/>
            </a:br>
            <a:r>
              <a:rPr lang="en-US" sz="2400" dirty="0"/>
              <a:t>*	</a:t>
            </a:r>
            <a:r>
              <a:rPr lang="en-US" sz="2400" dirty="0" err="1"/>
              <a:t>Okujenu</a:t>
            </a:r>
            <a:r>
              <a:rPr lang="en-US" sz="2400" dirty="0"/>
              <a:t>, M. (2019). Brain Drain in Nigeria's Higher Education: Implications and 	Interventions. Nigerian Journal of Educational Administration and Planning, 	19(1).</a:t>
            </a:r>
            <a:br>
              <a:rPr lang="en-NG" sz="2400" dirty="0"/>
            </a:br>
            <a:r>
              <a:rPr lang="en-US" sz="2400" dirty="0"/>
              <a:t>*	Olaniyan, D. A., &amp; </a:t>
            </a:r>
            <a:r>
              <a:rPr lang="en-US" sz="2400" dirty="0" err="1"/>
              <a:t>Okemakinde</a:t>
            </a:r>
            <a:r>
              <a:rPr lang="en-US" sz="2400" dirty="0"/>
              <a:t>, T. (2008). Human capital theory: Implications 	for educational development. Pakistan Journal of social sciences, 5(5), 479-	483.</a:t>
            </a:r>
            <a:br>
              <a:rPr lang="en-NG" sz="2400" dirty="0"/>
            </a:br>
            <a:r>
              <a:rPr lang="en-US" sz="2400" dirty="0"/>
              <a:t>*	Palfreyman, D., &amp; Temple, P. (2017). Universities and colleges: a very short 	introduction (Vol. 545). Oxford University Press.</a:t>
            </a:r>
            <a:br>
              <a:rPr lang="en-NG" sz="2400" dirty="0"/>
            </a:br>
            <a:r>
              <a:rPr lang="en-US" sz="2400" dirty="0"/>
              <a:t>*	</a:t>
            </a:r>
            <a:r>
              <a:rPr lang="en-US" sz="2400" dirty="0" err="1"/>
              <a:t>Pouwels</a:t>
            </a:r>
            <a:r>
              <a:rPr lang="en-US" sz="2400" dirty="0"/>
              <a:t>, R. L. (2003). Timbuktu and the Songhay Empire: Al-Sa'di's </a:t>
            </a:r>
            <a:r>
              <a:rPr lang="en-US" sz="2400" dirty="0" err="1"/>
              <a:t>Ta'rikh</a:t>
            </a:r>
            <a:r>
              <a:rPr lang="en-US" sz="2400" dirty="0"/>
              <a:t> al-	</a:t>
            </a:r>
            <a:r>
              <a:rPr lang="en-US" sz="2400" dirty="0" err="1"/>
              <a:t>sudan</a:t>
            </a:r>
            <a:r>
              <a:rPr lang="en-US" sz="2400" dirty="0"/>
              <a:t> down to 1613 and Other Contemporary Documents. The Journal of the 	American Oriental Society, 123(2), 469-471.</a:t>
            </a:r>
            <a:endParaRPr lang="en-NG" sz="2400" dirty="0"/>
          </a:p>
        </p:txBody>
      </p:sp>
      <p:sp>
        <p:nvSpPr>
          <p:cNvPr id="6" name="TextBox 5">
            <a:extLst>
              <a:ext uri="{FF2B5EF4-FFF2-40B4-BE49-F238E27FC236}">
                <a16:creationId xmlns:a16="http://schemas.microsoft.com/office/drawing/2014/main" id="{355D95DA-5219-B5E6-F250-91F75E3250E8}"/>
              </a:ext>
            </a:extLst>
          </p:cNvPr>
          <p:cNvSpPr txBox="1"/>
          <p:nvPr/>
        </p:nvSpPr>
        <p:spPr>
          <a:xfrm>
            <a:off x="206828" y="60180"/>
            <a:ext cx="11778342" cy="584775"/>
          </a:xfrm>
          <a:prstGeom prst="rect">
            <a:avLst/>
          </a:prstGeom>
          <a:noFill/>
        </p:spPr>
        <p:txBody>
          <a:bodyPr wrap="square" rtlCol="0">
            <a:spAutoFit/>
          </a:bodyPr>
          <a:lstStyle/>
          <a:p>
            <a:pPr algn="ctr"/>
            <a:r>
              <a:rPr lang="en-NG" sz="3200" b="1" dirty="0">
                <a:solidFill>
                  <a:schemeClr val="tx2">
                    <a:lumMod val="75000"/>
                    <a:lumOff val="25000"/>
                  </a:schemeClr>
                </a:solidFill>
              </a:rPr>
              <a:t>Bibliography (I</a:t>
            </a:r>
            <a:r>
              <a:rPr lang="en-US" sz="3200" b="1" dirty="0">
                <a:solidFill>
                  <a:schemeClr val="tx2">
                    <a:lumMod val="75000"/>
                    <a:lumOff val="25000"/>
                  </a:schemeClr>
                </a:solidFill>
              </a:rPr>
              <a:t>V</a:t>
            </a:r>
            <a:r>
              <a:rPr lang="en-NG" sz="3200" b="1" dirty="0">
                <a:solidFill>
                  <a:schemeClr val="tx2">
                    <a:lumMod val="75000"/>
                    <a:lumOff val="25000"/>
                  </a:schemeClr>
                </a:solidFill>
              </a:rPr>
              <a:t>)</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211945153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C3260-B2B4-134D-E028-11C08349F91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6A95581-22AE-423E-DE98-843AB08A99CB}"/>
              </a:ext>
            </a:extLst>
          </p:cNvPr>
          <p:cNvSpPr txBox="1">
            <a:spLocks noGrp="1"/>
          </p:cNvSpPr>
          <p:nvPr>
            <p:ph type="ctrTitle"/>
          </p:nvPr>
        </p:nvSpPr>
        <p:spPr>
          <a:xfrm>
            <a:off x="576942" y="1267925"/>
            <a:ext cx="11038113" cy="527420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200" dirty="0"/>
              <a:t>*	Robinson, D. (2004). Muslim societies in African history (Vol. 2). Cambridge University 	Press.</a:t>
            </a:r>
            <a:br>
              <a:rPr lang="en-NG" sz="2200" dirty="0"/>
            </a:br>
            <a:r>
              <a:rPr lang="en-US" sz="2200" dirty="0"/>
              <a:t>*	Saint, W., Hartnett, T. A., &amp; Strassner, E. (2003). Higher education in Nigeria: A status 	report. Higher education policy, 16(3), 259-281.</a:t>
            </a:r>
            <a:br>
              <a:rPr lang="en-NG" sz="2200" dirty="0"/>
            </a:br>
            <a:r>
              <a:rPr lang="en-US" sz="2200" dirty="0"/>
              <a:t>*	Sanneh, L. (2018). The crown and the turban: Muslims and West African pluralism. 	Routledge.</a:t>
            </a:r>
            <a:br>
              <a:rPr lang="en-NG" sz="2200" dirty="0"/>
            </a:br>
            <a:r>
              <a:rPr lang="en-US" sz="2200" dirty="0"/>
              <a:t>*	Trimingham, J. S. (1962). Islam in East Africa: The report of a survey undertaken in 	1961.</a:t>
            </a:r>
            <a:br>
              <a:rPr lang="en-NG" sz="2200" dirty="0"/>
            </a:br>
            <a:r>
              <a:rPr lang="en-US" sz="2200" dirty="0"/>
              <a:t>*	UNESCO, P. (2021). Reimagining our futures together: A new social contract for 	education. Paris, France: Educational and Cultural Organization of the United Nations.</a:t>
            </a:r>
            <a:br>
              <a:rPr lang="en-NG" sz="2200" dirty="0"/>
            </a:br>
            <a:r>
              <a:rPr lang="en-US" sz="2200" dirty="0"/>
              <a:t>*	World Bank (2010). Financing Higher Education in Africa.</a:t>
            </a:r>
            <a:br>
              <a:rPr lang="en-NG" sz="2200" dirty="0"/>
            </a:br>
            <a:r>
              <a:rPr lang="en-US" sz="2200" dirty="0"/>
              <a:t>*	World Bank (2021). Education and Fragility in Sub-Saharan Africa. Washington, DC: 	USA</a:t>
            </a:r>
            <a:br>
              <a:rPr lang="en-NG" sz="2200" dirty="0"/>
            </a:br>
            <a:r>
              <a:rPr lang="en-US" sz="2200" dirty="0"/>
              <a:t>*	World Bank (2021). Inequality and Education in Sub-Saharan Africa.</a:t>
            </a:r>
            <a:br>
              <a:rPr lang="en-NG" sz="2200" dirty="0"/>
            </a:br>
            <a:r>
              <a:rPr lang="en-US" sz="2200" dirty="0"/>
              <a:t>*	World Bank (2022). Research and Innovation Index: Nigeria Country Profile.</a:t>
            </a:r>
            <a:br>
              <a:rPr lang="en-NG" sz="2200" dirty="0"/>
            </a:br>
            <a:r>
              <a:rPr lang="en-US" sz="2200" dirty="0"/>
              <a:t>*	</a:t>
            </a:r>
            <a:r>
              <a:rPr lang="en-US" sz="2200" dirty="0" err="1"/>
              <a:t>Yesufu</a:t>
            </a:r>
            <a:r>
              <a:rPr lang="en-US" sz="2200" dirty="0"/>
              <a:t>, T. M. (1973). Creating the African university: Emerging issues in the 1970's.</a:t>
            </a:r>
            <a:br>
              <a:rPr lang="en-NG" sz="2200" dirty="0"/>
            </a:br>
            <a:endParaRPr lang="en-NG" sz="2200" dirty="0"/>
          </a:p>
        </p:txBody>
      </p:sp>
      <p:sp>
        <p:nvSpPr>
          <p:cNvPr id="6" name="TextBox 5">
            <a:extLst>
              <a:ext uri="{FF2B5EF4-FFF2-40B4-BE49-F238E27FC236}">
                <a16:creationId xmlns:a16="http://schemas.microsoft.com/office/drawing/2014/main" id="{247D3D68-95F1-6246-37EE-61579A814629}"/>
              </a:ext>
            </a:extLst>
          </p:cNvPr>
          <p:cNvSpPr txBox="1"/>
          <p:nvPr/>
        </p:nvSpPr>
        <p:spPr>
          <a:xfrm>
            <a:off x="206828" y="60180"/>
            <a:ext cx="11778342" cy="584775"/>
          </a:xfrm>
          <a:prstGeom prst="rect">
            <a:avLst/>
          </a:prstGeom>
          <a:noFill/>
        </p:spPr>
        <p:txBody>
          <a:bodyPr wrap="square" rtlCol="0">
            <a:spAutoFit/>
          </a:bodyPr>
          <a:lstStyle/>
          <a:p>
            <a:pPr algn="ctr"/>
            <a:r>
              <a:rPr lang="en-NG" sz="3200" b="1" dirty="0">
                <a:solidFill>
                  <a:schemeClr val="tx2">
                    <a:lumMod val="75000"/>
                    <a:lumOff val="25000"/>
                  </a:schemeClr>
                </a:solidFill>
              </a:rPr>
              <a:t>Bibliography (</a:t>
            </a:r>
            <a:r>
              <a:rPr lang="en-US" sz="3200" b="1" dirty="0">
                <a:solidFill>
                  <a:schemeClr val="tx2">
                    <a:lumMod val="75000"/>
                    <a:lumOff val="25000"/>
                  </a:schemeClr>
                </a:solidFill>
              </a:rPr>
              <a:t>V</a:t>
            </a:r>
            <a:r>
              <a:rPr lang="en-NG" sz="3200" b="1" dirty="0">
                <a:solidFill>
                  <a:schemeClr val="tx2">
                    <a:lumMod val="75000"/>
                    <a:lumOff val="25000"/>
                  </a:schemeClr>
                </a:solidFill>
              </a:rPr>
              <a:t>)</a:t>
            </a:r>
            <a:endParaRPr lang="en-NG" sz="2900" b="1" dirty="0">
              <a:solidFill>
                <a:schemeClr val="tx2">
                  <a:lumMod val="75000"/>
                  <a:lumOff val="25000"/>
                </a:schemeClr>
              </a:solidFill>
            </a:endParaRPr>
          </a:p>
        </p:txBody>
      </p:sp>
    </p:spTree>
    <p:extLst>
      <p:ext uri="{BB962C8B-B14F-4D97-AF65-F5344CB8AC3E}">
        <p14:creationId xmlns:p14="http://schemas.microsoft.com/office/powerpoint/2010/main" val="27726960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A1A31-42E4-E559-5E6E-D9E60C9F27F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C91CA86-0B54-4FA9-CDD3-014C221E5420}"/>
              </a:ext>
            </a:extLst>
          </p:cNvPr>
          <p:cNvSpPr txBox="1">
            <a:spLocks noGrp="1"/>
          </p:cNvSpPr>
          <p:nvPr>
            <p:ph type="ctrTitle"/>
          </p:nvPr>
        </p:nvSpPr>
        <p:spPr>
          <a:xfrm>
            <a:off x="326571" y="2500284"/>
            <a:ext cx="11038113" cy="92871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6000" b="1" dirty="0">
                <a:solidFill>
                  <a:schemeClr val="tx2">
                    <a:lumMod val="75000"/>
                    <a:lumOff val="25000"/>
                  </a:schemeClr>
                </a:solidFill>
              </a:rPr>
              <a:t>THANK YOU FOR LISTENING</a:t>
            </a:r>
            <a:endParaRPr lang="en-NG" sz="6000" b="1" dirty="0">
              <a:solidFill>
                <a:schemeClr val="tx2">
                  <a:lumMod val="75000"/>
                  <a:lumOff val="25000"/>
                </a:schemeClr>
              </a:solidFill>
            </a:endParaRPr>
          </a:p>
        </p:txBody>
      </p:sp>
    </p:spTree>
    <p:extLst>
      <p:ext uri="{BB962C8B-B14F-4D97-AF65-F5344CB8AC3E}">
        <p14:creationId xmlns:p14="http://schemas.microsoft.com/office/powerpoint/2010/main" val="1073944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843</TotalTime>
  <Words>18873</Words>
  <Application>Microsoft Office PowerPoint</Application>
  <PresentationFormat>Widescreen</PresentationFormat>
  <Paragraphs>289</Paragraphs>
  <Slides>95</Slides>
  <Notes>94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95</vt:i4>
      </vt:variant>
    </vt:vector>
  </HeadingPairs>
  <TitlesOfParts>
    <vt:vector size="99" baseType="lpstr">
      <vt:lpstr>Aptos</vt:lpstr>
      <vt:lpstr>Aptos Display</vt:lpstr>
      <vt:lpstr>Arial</vt:lpstr>
      <vt:lpstr>Office Theme</vt:lpstr>
      <vt:lpstr>THE FUTURE OF PUBLIC UNIVERSITIES IN NIGERIA: BETWEEN PROMISE AND PRECIPICE   By    PROF. ABUBAKAR RASHEED, mni, FNAL, FLAN DEPARTMENT OF ENGLISH AND LITERARY STUDIES, BAYERO UNIVERSITY, KANO   BEING A LECTURE DELIVERED TO MARK THE 50TH ANNIVERSARY AND 42ND CONVOCATION CEREMONY OF USMANU DANFODIYO UNIVERSITY, SOKOTO ON FRIDAY 5TH SEPTEMBER, 2025</vt:lpstr>
      <vt:lpstr>PROTOCOLS</vt:lpstr>
      <vt:lpstr>* It is with profound gratitude and a deep sense of responsibility that I  stand before you  at this historic moment in the life of Usmanu  Danfodiyo University, Sokoto (UDUS). I speak not merely as an  invited  guest or academic peer, but as a fellow traveller on this  long and  demanding road of Nigerian public university evolution, a journey  that, for me, began about four and a half decades ago.  *    My professional life has been inextricably tied to the fortunes of  Bayero University,  Kano (BUK) which, like Usmanu Danfodio  University, belongs to the second generation  universities in Nigeria,  sometimes referred to as the seven sisters. I have served in  lecture  halls and committee rooms, as a teacher and administrator, and later,  as Vice Chancellor of BUK (2010–2015).</vt:lpstr>
      <vt:lpstr>* That experience, rigorous and revealing, would later prepare me for  the national stage, when I was privileged to serve as the Executive  Secretary of the National Universities Commission (2016–2023), a  position which, probably, informed this university's Vice Chancellor’s  decision to invite me to deliver today's lecture.  * Let me, therefore, begin by extending my deepest gratitude to  Professor Bashir Garba, the current Vice Chancellor of Usmanu  Danfodiyo University who not only provided me the opportunity to  share my thoughts with you today but also afforded me ample time to  prepare for the event. </vt:lpstr>
      <vt:lpstr>* I am not surprised by his thoughtfulness, for he brings to his new role  a  unique combination of academic excellence and seasoned public  service  experience. Prior to his appointment as VC at UDUS, he  served  - with  distinction as the Vice Chancellor of Sokoto State University. He was also  a  former Commissioner for Higher Education in Sokoto State, and a former  Secretary to the State Government (SSG); roles in which he  demonstrated  vision and commitment to  educational development of the state.  * As the new Vice Chancellor of UDUS, Professor Garba has started to  provide focused and disciplined leadership, ensuring that the  university  maintains stability, enhances quality and preserves its  unique identity. He  is a testament to how a scholar-administrator can  build bridges between  the university and the broader public sector,  and how academic values can   shape public governance for the better.. </vt:lpstr>
      <vt:lpstr>* The theme of my lecture, “The Future of Public Universities in Nigeria:  Between Promise and Precipice”, could not be more urgent or more fitting. It  speaks to a historical tension that defines our current condition: the  enduring promise of public universities as instruments of national  transformation, and the real danger of their systemic collapse under the  weight of neglect, disinvestment, and moral erosion.  * The lecture is therefore neither an elegy nor a celebration. It is a reckoning  and, perhaps, a modest attempt to rally thought and action around what  must now be done to reclaim the public university system in Nigeria. As  someone who has been part of both its triumphs and its travails, I speak not  with the detachment of a critic, but with the commitment of one who has  seen its potential up close, and who believes that it is worth saving for the  general good of our dear country, Nigeria. </vt:lpstr>
      <vt:lpstr>* The 50th anniversary of Usmanu Danfodiyo University, Sokoto (UDUS) is  more than a ceremonial milestone. It is a mirror, a moment of introspection.  And it is a beacon, a signal of what is still possible when vision, discipline,  and integrity guide institutional growth.  * Established in 1975 as one of Nigeria’s second-generation universities,  UDUS was part of a bold effort to expand access to higher education,  especially in the northern states. It was initially named the University of  Sokoto but was later renamed after the revered and reformist Shaykh  Usmanu Dan Fodiyo, a towering figure whose legacy fused intellectual  rigour, moral clarity, and social reform. From its inception, UDUS was not  just a university, it was a moral project. </vt:lpstr>
      <vt:lpstr>* Over the last five decades, UDUS has remained faithful to its founding  ethos. It has trained generations of scholars, professionals, and public  servants who have served Nigeria and the international community with  distinction. It has nurtured scholars in ways that reflect both its cultural  roots and national relevance.  * Its alumni populate the judiciary, academia, civil service, religious  institutions, and the private sector across Nigeria but particularly in the  North Western States of Sokoto, Kebbi and Zamfara. </vt:lpstr>
      <vt:lpstr>* Despite financial and structural constraints, UDUS has continued to  distinguish itself through its disciplined academic calendar, strong internal  governance, and relative industrial peace. In an era where many public  universities have succumbed to internal instability, UDUS has often offered  an example of relative institutional stability and calm maturity.  * But UDUS at 50 must also confront the unfinished business of reform. Like  its peers, it faces numerous constraints: academic staff shortages in critical  areas, underfunded and understocked laboratories, global ranking  pressures, an increasingly demanding student population, a growing army  of demoralized staff, and many other challenges. </vt:lpstr>
      <vt:lpstr>* Yet the very fact that UDUS has endured, and in many ways excelled, makes  it a symbol of what is possible and achievable for Nigeria’s public  universities.  * As UDUS reflects on its 50th anniversary, it must now reposition itself as a  model not only for northern Nigeria but also for the entire country. It must  deepen its research capacity, reform its postgraduate education, invest in  interdisciplinary centres of excellence, revive serious publishing culture,  strengthen community engagement, and embrace digital transformation,  among other urgent tasks. </vt:lpstr>
      <vt:lpstr>* In doing so, UDUS can honour the name it bears, not just in spirit, but in  practice. Usmanu Dan Fodiyo was not only a scholar and reformer; he was a  builder of institutions, a defender of justice, and a servant of society. The  university that bears his name must now renew that mission, and in doing  so, help lead the reconstruction or restoration of the public university  system in Nigeria which is facing monumental challenges.  * As the University celebrates 50 years of academic excellence and societal  service, it does so with pride and a clear sense of satisfaction. Its  achievements are a testament to the visionary leadership of many of its  former Vice Chancellors and Pro-Chancellors as well as the exceptional  commitment of its staff (academic and non-academic), and the uncommon  resilience of its students. </vt:lpstr>
      <vt:lpstr>* From Prof. S. A. S. Galadanci to Professor Mahdi Adamu to Professor A. A.  Gwandu to Dr Muhammad Zayyanu Abdullahi (Sarkin Yauri) to Professor  Aminu Mikailu to Professor Ambassador Tijjani Bande (GCON) to Professor  S. A. Riskuwa to Professor A. A. Zuru to Professor Lawal Bilbis to the current  occupant of the office, Prof Bashir Garba, all the institution's vice  chancellors seemed to have been specially chosen to handle the great and  delicate task of nurturing UDUS into a modern but responsible university  rooted in the cultural dynamics of the society it expects to serve.  * Let me comment a little bit more on the pioneer vice chancellor and the  current Pro-Chancellor, if only to buttress the uniqueness of the character,  quality and vision of the kind of leadership the university has been blessed  with, right from its inception. </vt:lpstr>
      <vt:lpstr>* The pioneer Vice Chancellor of the university, Prof Shehu Ahmed Sa’id Galadanci  was not only a founding academic leader but a towering figure in Arabic and  Islamic studies in Nigeria. He laid a solid foundation for the development of a  modern university with a strong interest in physical and life sciences, agriculture,  social and management sciences, medicine and the humanities. His tenure was  marked by a deep commitment to the moral foundations of higher education.  * As a scholar, he was respected internationally. As an administrator, he brought  clarity of purpose, academic discipline, and an unshakable commitment to  moral and ethical values. Professor Galadanci believes that the university should  not merely be a place of instruction, but a sanctuary of upright character  formation. His legacy continues to shape UDUS’s reputation for cultural  rootedness, intellectual depth, and moral integrity. He stands as a symbol of  what it means to lead with both scholarship and conscience, a legacy that was  followed by many of his successors as vice chancellors. </vt:lpstr>
      <vt:lpstr>* Similarly, Professor Attahiru Muhammadu Jega, the current Pro-Chancellor and Chairman  of Council of Usmanu Danfodiyo University, is an icon of integrity, discipline, and principled  leadership. A professor of Political Science and a distinguished public intellectual,  Professor Jega rose to national and international prominence as a former President of the  Academic Staff Union of Universities (ASUU), and later as the Vice Chancellor of Bayero  University, Kano, before his historic appointment as the Chairman of the Independent  National Electoral Commission where he served creditably and for which he is nationally  celebrated as the most authentic leader in the history of the Commission.  * When he was Vice Chancellor in BUK, I was privileged to serve as his Deputy Vice  Chancellor during those transformative years in our university. He brought an unwavering  sense of justice, transparency, and strategic thinking to university administration. As the  current Pro-Chancellor and Chairman of Council at UDUS, his steady hand and vast  experience will be invaluable assets to the university as it navigates its next phase of  development.  * Looking forward, therefore, UDUS is poised to deepen its legacy as a centre of learning,  innovation, and cultural preservation, not only in Nigeria, but across West Africa and the  global scholarly community. I, therefore, join all staff, students and friends of UDUS in  congratulating the university on its 50th anniversary. </vt:lpstr>
      <vt:lpstr>* Mr. Chairman, Distinguished Ladies and Gentlemen, to discuss the future of  public universities in Nigeria we may need to understand the origins and  purpose of universities themselves. This background information will then  dovetail into an examination of the origins, purpose, growth and development  of university education in Nigeria.  * It is important to state that universities are among the oldest institutions in  human history still functioning in recognizable form. As centers of learning,  intellectual debate, and societal development, the university has played a  critical role in shaping civilizations.  * This section traces the origins of the university, from ancient scholarly  traditions to the medieval institutions that established the foundations of  the  modern university system, and to the current state when universities are  consolidating their positions as major drivers of economic, social, political and  cultural transformations of our technologically driven societies and nations. </vt:lpstr>
      <vt:lpstr>* Long before the formal establishment of universities in Europe and the Islamic world,  various civilizations developed institutions devoted to advanced learning.  * In ancient Egypt, the House of Life served as a temple school for priests and  scribes.  * In ancient Greece, Plato's Academy (founded around 365BC) and Aristotle’s  Lyceum  were early prototypes of scholarly communities focused on philosophy,  science, and  ethics.  * In ancient India, institutions like Nalanda and Takshashila attracted scholars from  across Asia, offering instruction in medicine, mathematics, grammar, logic, and  philosophy.  * Similarly, China’s Confucian academies contributed to the development of a  scholarly bureaucracy that valued examinations and education.  * But it is to the Plato’s Academy that we must focus on if we want to take a glimpse into  the intellectual and structural foundations of the modern university. </vt:lpstr>
      <vt:lpstr>* The idea of university education is most commonly traced to the legendary  Greek  philosopher, Plato, who  founded the first university in the world, The  Academy, in Athens (around 365BC). In his classic, The Republic, Plato  espoused the thesis  that to attain the goal of an ideal and just society in  which men live in perpetual  harmony and freely actualize full potentials, the  social structure must be in  consonance with what he identified as the three  elements of the soul.  * Man, according to Plato, is made up of three elements: the rational, the  appetitive and the spirited. The appetitive part is the one that is accountable  for the desires in people; the rational is the thinking element in every human  and it is responsible for sensible decisions and choices. The spirited  element is responsible for the emotions, courage and valour. These  elements occur in different abundance or ratio in man; while some men  have a predominance of the appetitive element, others are endowed in large  measures with the spirited or the rational elements. </vt:lpstr>
      <vt:lpstr>*    It is these different endowments that determine the structure of social  organization and functional relationships. Those with an abundance of the  appetitive element should form the class of artisans, producers and  laborers; those with an overt quantum of the spirited element should  constitute the auxiliary class and those who are evidently imbued with the  rational element should constitute the guardian class (rulers).  * Specifically, auxiliaries are the warriors, responsible for defending the city  from invaders, for keeping the peace at home. They must enforce the  convictions of the guardians and ensure that the producers obey these  convictions. In Plato’s worldview, therefore, society is best organized, if  there is functional specialization; if everyone is doing what they are best  able to do.</vt:lpstr>
      <vt:lpstr>* The social stratification which Plato recommends is to be attained not by  arbitrary selection but through a comprehensive system of education. All  citizens are to be subjected to the same system of education and  curriculum of learning in their early life. Education is the sieve by which  citizens are separated into different levels of society. It is education also  that ensures a perfect social order as well as efficiency.  * Every class is expected to be subjected to continuous and appropriate  education in order to attain perfection in the functions naturally assigned to  it. The farmers, artisans, soldiers and even rulers, can only perform to their  optimum, if they undergo continuing education. Indeed, education should  for life, since knowledge is always changing and adaptation always  essential. </vt:lpstr>
      <vt:lpstr>*   Whereas Plato recommends continuing vocational education for the class  of producers and relentless physical and mental exercises for the  auxiliaries, he reserved the most rigorous education for the guardians. The  guardians must be trained in general laws of native, moral philosophy,  culture and the arts. They must be supremely knowledgeable and be totally  devoted to the pursuit of knowledge for the good of the society. Knowledge  is, for him, the key to good governance; hence his often-quoted admonition  that society will not attain its ideal state “until philosophers become kings  or kings become philosophers.”  * Education, at any level, refines skills, intellect, vision, talents and the mind.  It is akin to fire which transforms gold, iron ore, bronze and other metals into  products of infinite shapes and beauty. At the tertiary level, it is expected to  produce a supremely knowledgeable, creative, innovative and visionary  class. </vt:lpstr>
      <vt:lpstr>* This is the central point of Plato’s philosophy of education; the highest form  of education will produce leaders who will guide society towards the  attainment of its manifest destiny. It is a philosophy of education which has  remained at the heart of curriculum development throughout the ages and  throughout the world.  * It is a philosophy of education that is still relevant to our country’s  educational system and a philosophy that is likely to remain relevant to the  future of education and the education of the future. </vt:lpstr>
      <vt:lpstr>* The Islamic world played a pivotal and often under appreciated role in the  development of institutionalized learning and the university model. From the 8th to  the 15th centuries, the Islamic Golden Age was characterized by  an extraordinary  flourishing of science, philosophy, medicine,  mathematics, law, and theology (Al- Khalili; 2012).  * Central to this intellectual efflorescence were the mosques, madrasas  (educational institutions), and libraries that functioned as dynamic centers  of  learning. Perhaps the most influential among them was the Bayt al-Hikma (House  of Wisdom) in Baghdad, established during the Abbasid Caliphate in the early 9th  century. It served not only as a library but also as a research and translation center  where classical Greek, Persian, and Indian works were translated into Arabic.  * Scholars like Al-Kindi, Al-Farabi, Avicenna (Ibn Sina), and Averroes (Ibn Rushd)  made groundbreaking contributions to logic, medicine, metaphysics, and law,  many of which later influenced European scholars and scholarship. </vt:lpstr>
      <vt:lpstr>* One of the most enduring contributions of Islamic civilization was the  development of the madrasa system, which became institutionalized in cities  like Baghdad, Damascus, Cairo, Nishapur, and Timbuktu. These institutions  combined religious instruction with rigorous study in grammar, rhetoric,  philosophy, mathematics, astronomy, and medicine.  * Madrasas were typically endowed by wealthy patrons or rulers and offered  free education, accommodation, and stipends for students, thus  democratizing access to higher education and facilitating the evolution of  literate societies and cultures.  * The University of Al-Qarawiyyin in Fez, Morocco, founded in 859 AD by  Fatima al-Fihri, is recognized by UNESCO and the Guinness World Records  as  the oldest existing and continuously operating higher educational  institution in  the world. Similarly, Al-Azhar University in Cairo, founded in 970 AD, became a  model for structured academic study. These institutions offered specialized  faculties, academic ranks, examinations, and certifications, features now seen  as hallmarks of the modern university.</vt:lpstr>
      <vt:lpstr>* Coming closer home, the Islamic tradition of higher learning in West Africa  was anchored in a network of mosques, madrasas, and informal scholarly  circles. Cities such as Timbuktu, Gao, Agadez, Katsina, Kano, and Sokoto  emerged as significant centers of learning, attracting students and scholars  from across the region and beyond.  * One of the most prominent examples was the city of Timbuktu, which  flourished between the 14th and 16th centuries under the Mali and Songhai  Empires. Institutions such as the Sankore Madrasah evolved into structured  systems of advanced instruction, offering curricula in Qur’anic exegesis,  jurisprudence (fiqh), grammar, logic, mathematics, astronomy, and  medicine. Scholars such as Ahmad Baba (1556–1627), a renowned jurist  and prolific writer, exemplified the intellectual vitality of the region. These  institutions employed a system of certification (ijazah), allowing students to  be licensed by their teachers to teach and transmit knowledge.</vt:lpstr>
      <vt:lpstr>* Importantly, women were not excluded from intellectual life in the Islamic  tradition. Figures like Nana Asma’u in West Africa and Fatima al- Samarqandi in the Middle East were respected female scholars and  teachers. In the Sokoto Caliphate, Nana Asma’u pioneered female  education and established a network of trained women educators (Jajis)  across the region.  * It is worth noting that the university of Qarawiyyin was founded by a woman,  Fatima al Fihri, and the largest and most famous university in the Arab and  Muslim world, Al-Azhar in Egypt, was named after a woman.  * These contributions reveal that the idea of the university as a structured,  community-based, and socially accountable institution of higher learning is  not a unique Western invention. The Islamic model laid the intellectual,  organizational, and ethical groundwork for the development of later  European universities, especially through the transmission of texts and  methods during the Crusades and the Reconquista.</vt:lpstr>
      <vt:lpstr>* The modern university as we know it began to take shape in medieval  Europe during the 11th and 12th centuries. Etymologically, the word  “university” derived from the Latin: “universitas magistrorun et scholarium”,  meaning a community of teachers and scholars. The earliest universities  were, essentially, theological institutions for teaching and expanding the  doctrines of religions and denominations and sects. In the beginning, they  were not institutions for disseminating universal ideas.  * It was after John Newman's seminal book, The Idea of a University (1898),  that the concept of a university, as an institution for imparting universal  knowledge, began to gain influence. For Newman, the university must be  conceived as an unfettered meeting place where ideas are, freely,  exchanged and inculcated. Thus, teaching was primarily the main purpose  of a university. Although Newman recognised the importance of research in  the development of new knowledge, his belief was that research should be  done elsewhere.</vt:lpstr>
      <vt:lpstr>* The unity of teaching and research which, today, is the essence of a  university can be traced to the reforms of Wilhem von Humboldt of Prussia,  and it started with the University of Berlin founded in 1810. Much later, the  Humboldtian University became a model of the union of teaching and  research for the rest of Europe, and that is the conception that prevails in  the works of individual scholars and scientists.  * It was founded on the belief that "the function of the university is to advance  knowledge by original and ethical investigation, not just to transmit the  legacy of the past or to teach skills”. Teaching should be based on the  disinterested search for truth and students should participate in it, however  humble the level of search. Hence the classic view that "the university is a  community of scholars and students, engaged in the common task of  seeking knowledge through research and teaching”.</vt:lpstr>
      <vt:lpstr>* In medieval Europe, the University of Bologna (founded in 1088), emerged as  the first European university. It specialized in law. The University of Paris  (c.  1150), famous for its theological faculty, and the University of Oxford  (established c. 1096) followed shortly after.  * These universities emerged from cathedral and monastic schools and were  often chartered by monarchs or the Church. They featured faculties, degrees,  and standardized curricula in the trivium (grammar, rhetoric, logic) and  quadrivium (arithmetic, geometry, music, astronomy), later expanding into law,  medicine, and theology.  * From Europe, the university model spread globally, often alongside colonial  expansion. In Latin America, the University of San Marcos (Peru, 1551) and  the University of Mexico (1551) were among the first. In many parts of Africa,  universities were introduced during colonial periods, though indigenous  traditions of deep scholarship, such as in Sankore, Timbuktu and Sokoto,  preceded these colonial creations and, in some cases, provided shape,  impetus and direction to the new institutions.</vt:lpstr>
      <vt:lpstr>* As with Plato’s Academy, tertiary education in Nigeria was designed,  primarily, to produce the critical mass of manpower needed to cater for the  national socio-economic and industrialization needs of the nation. Our  tertiary education journey commenced in the 19th century when some  Nigerians sought opportunities to acquire this new and exciting vision of life,  which was then only available overseas.  * Responding to the pressure generated by this hunger for knowledge, the  colonial government established the Yaba Higher College in 1932. The  college was established to provide “well qualified assistants” in medical,  engineering and other vocations as well as teachers for secondary schools,  then known as “higher middle schools.” With time the College offered sub- degree courses in Engineering, Medicine, Agriculture and Teacher Training  to fill specific vacancies in colonial administration. </vt:lpstr>
      <vt:lpstr>* The restricted scope and vision of Yaba College generated pressures on the colonial  administration to expand the opportunities for higher education. The British  government responded by establishing the Elliot Commission in 1945. In its report the  Commission suggested that “the need for educated Africans in West Africa in general  far outruns the supply, present and potential” and proceeded to recommend the  establishment of a university college in Nigeria.  * Thus in 1948, the University College Ibadan was established as a residential and  tutorial college under the tutelage of the University of London. Transferred students of  the Yaba College formed the nucleus of the initial intake. Thus, began what has today  become the largest educational industry in sub-Saharan Africa.  * By 1949, technical education was added to Nigeria’s tertiary education ecosystem to  meet the emerging requirements of commerce, industry and society in general.  Consequently, a College of Arts, Science and Technology was established in each of  the regional capitals: Zaria, near Kaduna (1952); Ibadan (1954); and Enugu (1955).  These were to provide technical education qualitatively different in character from  university education as well as professional disciplines such as secretarial studies,  land and estate management, teacher certificates, accountancy, administration,  pharmacy and engineering, leading to the award of diplomas.</vt:lpstr>
      <vt:lpstr>* In 1959, another commission, the Ashby Commission, was established to  ascertain Nigeria’s post-independence educational needs. Its findings  regarding balance in the structure and geographical distribution of  university education, led to the conversion of the Colleges of Arts and  Sciences in Enugu, Zaria, and Ibadan into regional universities and renamed  the University of Nigeria, Nsukka (1960), the Ahmadu Bello University Zaria  (1962) and the University of Ife, now Obafemi Awolowo University (1962).  * It also led to the establishment of yet another federal university: the  University of Lagos in 1962, the same year the University of Ibadan attained  autonomous status as a degree awarding institution. In 1970, the University  of Benin was founded. Five years later, in 1975, the Federal Government  decided to take over the regional universities in Zaria, Ile-Ife and Nsukka as  well as establish seven new ones, thereafter referred to as the seven sisters;  the universities of Calabar, Jos, Maiduguri, Port-Harcourt, Ilorin, Kano and  Sokoto.</vt:lpstr>
      <vt:lpstr>* As the federal universities grew in number and student enrollment  increased, state universities started emerging in 1979 with the Rivers State  University of Science and Technology taking the lead. In the same vein, the  emergence of private university education in Nigeria became a reality when  the first three such universities were licensed to operate in 1999. As at last  month, August 2025, Nigeria has had a total of 308 universities (74 Federal,  66 States and 168 Private).  * Perhaps we should pause and briefly consider the implications of this  impressive but worrying growth in numbers and variety. We can recall the  meticulous planning that preceded the founding of the University College  Ibadan in 1948. We recall also the careful planning which preceded the  establishment of the other five first generation universities by the federal  and the regional governments of the day. Similar careful planning also  preceded the establishment of Usmanu Danfodio University and the other  six second generation universities from 1975-1977. </vt:lpstr>
      <vt:lpstr>* One key element in the planning was the consideration of the colossal cost  required to establish and nurture the new institutions, including physical  and infrastructural development, teaching and laboratory facilities, world  class student hostels and cafeteria services, adequate provision of basic  facilities like internal roads, water supply, electricity, telecommunications  and parks and gardens.  * The planning also had to factor in the high cost of the university’s  operational economy such as personnel costs, direct teaching and  laboratory costs, staff development and training and other recurrent  expenditure considered necessary for smooth operation of a properly  established and maintained tertiary educational institution.  * However, from the beginning of the 21st century, government started  creating institutions without visible careful planning and this has generally  affected the character and ability of the new public universities. Today,  planning has been ousted from the processes and requirements of  establishing most federal universities, conventional or specialized.</vt:lpstr>
      <vt:lpstr>* In spite of these constraints and limitations, however, it is worth  remembering that the earlier decades the Nigerian University System  witnessed remarkable achievements. Graduates from the system were  reputed, nationally and internationally, for skills that placed them high up  on the international scales of evaluation. Also, research outputs from the  system were adjudged to be highly impactful in resolving national, regional  and global challenges.  * From the mid-1980s, however, the Nigerian University System, began to  experience a disturbing decline. Between the establishment of the  University of Ibadan in 1948 and the oil boom period of the early 1970s and  early 1980s, Nigerian Universities were at par with the best in the world.  Graduates of our Universities were highly regarded and were given  unconditional admission to post-graduate programmes everywhere in the  world.</vt:lpstr>
      <vt:lpstr>* Things took a turn for the worse as oil prices tumbled in the mid -1980s and  Nigeria was forced to re-order its economy and adopt austerity measures to  keep afloat. From the mid 1980s onwards, the Nigerian University System  was on a free-fall: funding became grossly inadequate and decay  increasingly set in everywhere; libraries, laboratories, classrooms and  critical infrastructure could not be maintained or renewed.  * Perhaps, more damaging was the fact that the incomes of university  teachers were not, significantly, reviewed during this period to cope with the  assault of inflation. The result was that most of our Universities became  theatres of corporate and individual poverty. Lecturers left in droves to seek  economic solace elsewhere such as the United States, the United Kingdom,  South Africa, the Middle East, and even Ghana. It was a period in which the  slogan, "my take-home pay cannot take me home ", was to be found on the  doors of many lecturers across the country.</vt:lpstr>
      <vt:lpstr>* The Academic Staff Union of Universities (ASUU) made spirited attempts to  draw the attention of successive Military Governments to the plight of the  Universities, but they were implacable, often interpreting the agitations for  improved conditions as acts of subversion and, therefore, a threat to  national interest. It was a period in which ASUU (or its predecessor) was,  routinely, banned and unbanned.  * With the return to democratic rule in 1999, ASUU has had greater latitude in  using its labour powers to draw attention to the plight of our Universities.  * In the last twenty years, salaries have been adjusted, conditions of service  reviewed (e.g. the retiring age for professors) and funding improved in  figures but not in real value, so the improvements remained marginal. The  situation was such that with the unplanned and uncoordinated  establishment of more public Universities, increasing demands and yet  grossly inadequate funding, the prospects of qualitative transformation of  university education in the country were dim.</vt:lpstr>
      <vt:lpstr>* One important victim of the sorry state of the situation is staff morale. A  recent press release by the Academic Staff Union of Universities (ASUU)  dated August 8, 2025 and signed by its president, Professor Chris Piwuna,  suggests that the conditions of university lecturers are indeed becoming  quite unbearable. According to him;  *  “reports across campuses indicate that lecturers in Nigerian public universities are, to   put it mildly, not happy. They teach students on empty  stomachs. They conduct     research in libraries and laboratories bereft of  essential electronic and physical     journals, books, chemicals and reagents. They engage with communities and agencies   in rickety cars while encumbered by utility bills, children’s  fees, house rents, family    upkeep and a legion of other unmet responsibilities. Yet elite Nigerians are quick to    blame the universities for “producing unemployable graduates” and for their failure to   initiate innovative research for addressing the country’s problems. Our members feel   forgotten, shamed and demoralized by past and present governments”.</vt:lpstr>
      <vt:lpstr>* As it has been made clear in section four of this paper, the emergence of  public universities in Nigeria was not a historical accident. It was the  outcome of a deliberate national vision, one that saw higher education as a  strategic instrument for nation-building, social mobility, and self-reliant  development in the aftermath of colonialism. The idea was simple yet  profound: education, particularly university education, would be the engine  of national transformation.  * As explained earlier, the foundations of this vision were firmly laid by the  Ashby Commission on Post-School Certificate and Higher Education in  Nigeria (1959 –1960). The Commission was tasked with assessing Nigeria’s  higher education needs on the eve of independence. It recommended the  rapid expansion of university education to meet the anticipated demands of  a newly sovereign state. The report noted that Nigeria required not only  doctors, engineers, and lawyers, but also teachers, administrators, and  thinkers who would shape the identity and destiny of the emerging republic  (Ashby, 1960).</vt:lpstr>
      <vt:lpstr>* As a result of the Ashby recommendations, new universities were established in the  First Republic era: the so-called first-generation universities-Ibadan, Nsukka, Lagos,  Ife, Ahmadu Bello University, and later, Benin. They were deliberately modeled on the  classical university ideal, combining teaching and research, and nurturing citizens who  could reason, lead, and serve. These institutions were funded, staffed, and structured  with the clear aim of becoming centers of excellence and custodians of national  development.  * With the post-Civil War oil boom and the push for regional equity, more universities  followed including the seven sisters established between 1975 and 1977. These  institutions inherited not only a mission, but also a moment. They were to help  consolidate national unity, bridge regional gaps, and expand access to knowledge for  development. UDUS, in particular, was established in 1975 as part of a bold national  agenda to democratize access to university education across Nigeria’s diverse regions.  * Thus, from the very beginning, the public university was conceived as a moral and  developmental project, a place where excellence would serve equity, and where  knowledge would nurture a responsible citizenry. This is the promise from which we  draw hope, and the benchmark against which we must measure our present  performance.</vt:lpstr>
      <vt:lpstr>* To fully grasp the crisis confronting Nigeria’s public universities today, we  must situate it within the dissonance between what these institutions were  designed to be and what they have become. This tension between  foundational promise and present precipice, is not merely rhetorical; it is  structural, ideological, and deeply symptomatic of broader national  malaise.  * At their inception, public universities in Nigeria were guided by a triad of  ideals: access, equity, and excellence. They were to be public goods,  funded by the state, accessible to all, and insulated from the distortions of  political interference. They were to produce a new Nigerian elite that would  think nationally, act ethically, lead responsibly and promote national unity  and cohesion. And they were to be the main drivers of a knowledge-based  economy, anchoring the country’s social and industrial transformation.</vt:lpstr>
      <vt:lpstr>* But over time, the reality began to diverge from the ideal. The expansion of public  universities became unplanned and politically driven. Institutions were created  without proper feasibility studies, adequate staffing plans, or long-term funding  models. Between 1999 and 2022, over 60 federal and state universities were  established, many without libraries, laboratories, or any hope of accreditation  within the first few years of existence (NUC Annual Reports, 2019–2022).  * Furthermore, chronic underfunding has led to decaying infrastructure, disrupted  academic calendars, and a flight of talent. A 2021 analysis by the National  Universities Commission revealed that most public universities operate with less  than 30% of their required critical personnel and infrastructure capacity to deliver  effective teaching and research (NUC, 2021). The effect is compounded by  industrial disharmony, particularly the perennial strikes by academic and non- academic staff unions. These strikes, while often triggered by legitimate  grievances, have had cumulative effects: a reputation for instability, declining  global rankings, low quality education, and a loss of public trust.</vt:lpstr>
      <vt:lpstr>* Meanwhile, regulatory agencies, despite best intentions, have struggled to enforce  standards amid political interference, resource constraints, and increasing cases of  academic corruption. Governance mechanisms in many universities are weak, often  subverted by patronage and opaque decision-making. Governing councils are  weakened by the strong presence of politicians in their memberships and  chairmanships. In many universities, senates and other statutory governance  committees have lost their teeth and are often unable to function effectively.  * The autonomy promised in university laws has become theoretical rather than real,  with some state governors, some major contractors and many other non-university  stakeholders influencing the appointments of vice chancellors and principal officers of  several public universities including many in the first and second generation  categories.  * In short, the Nigerian public university now finds itself at a crossroads. On one hand, it  remains the only realistic avenue for mass higher education in the country. On the  other hand, its very legitimacy is being eroded by systemic neglect, stakeholder  fatigue, political influence and a dangerous culture of normalising mediocrity.</vt:lpstr>
      <vt:lpstr>* It is precisely this tension between potential and dysfunction, between  legacy and liability, that the phrase “between promise and precipice” in the  topic of this lecture, captures. The question, then, is no longer just whether  Nigerian public universities can survive, but whether they can be reformed  in time to remain relevant and continue to serve the public good, in line with  international best practices.</vt:lpstr>
      <vt:lpstr>* The decline of Nigeria’s public universities is, therefore, not merely a tale of  infrastructural collapse or budgetary shortfalls. More profoundly, it is the  erosion of the very ideal of the university, as a place of learning, integrity,  and nation-building, that poses the gravest threat. The contemporary  Nigerian public university system is facing what may be called a crisis of  identity. Many in the universities including some senior academics and  management staff cannot define their mission or function; they are lost and  are wandering in wilderness. Many have never breathed the spirit of true  university culture and are therefore incapable of understanding what went  wrong and what needs to be done to reclaim the institutions.  * Originally envisioned as intellectual sanctuaries, our universities were  designed to be communities of scholars; spaces where ideas were tested,  truth was pursued, and character was nurtured. Yet today, many of these  institutions have become sites of survival and improvision, where both staff  and students navigate a landscape of diminished expectations. </vt:lpstr>
      <vt:lpstr>* The commodification of university education where degrees are seen as mere tickets to  economic  opportunity, has eroded the deeper purpose of the university. In many cases, academic  programs  are introduced not based on need or national relevance, but on their ability to attract high  enrollment and generate additional internal revenue to enable the university authorities cope  with the sprawling cost of running the institution.  * We must bear in mind the huge cost of supporting proper teaching and research in our public  universities. Such costs include the cost of providing state-of-the-arts buildings  or maintaining  the existing structures; the cost of providing adequate equipment and facilities for libraries and  laboratories; the cost of ensuring adequate supply of electricity, water, ICT, and other critical  infrastructure like roads, walkways and  drainages; the cost of supporting staff and students’  participation in local, national and international seminars, conferences, and quality publications;  the cost of ensuring the safety and security of all members of the university community; the cost  of facilitating Council meetings, numerous oversight visits, attending regular functions at the FME,  NUC, TETFund, NELFUND, the National Assembly, Office of the Head of Service of the Federation,  Office of the Accountant General of the Federation, Office of the Auditor General of the  Federation, the Budget Office, the CVC Secretariat, as well as the rising  cost of accreditation  exercises by the National Universities Commission and dozens of professional bodies. This list is  not exhaustive.</vt:lpstr>
      <vt:lpstr>* The outcome is a system where budgeting is in a state of perpetual crisis,  with little or no funds left to support genuine innovation or create a world  class environment for teaching, research and engagement with the wider  community. This budgetary crisis also leads to working with a curriculum  disconnected from society, producing  graduates who are neither  intellectually prepared nor ethically grounded. There seems to be a growing  disconnect between what the society needs and what the universities can  offer.  * Ethical compromises have become pervasive. Reports of plagiarism, sexual  harassment, financial impropriety, admission racketeering, and examination  malpractice are no longer exceptions. While many institutions have policies  against these, enforcement is often weak or selective. The moral capital of  the university, its  role as an exemplar of virtue, is seriously under siege (Aina,  2018; Adebanwi, 2020).</vt:lpstr>
      <vt:lpstr>* Furthermore, administrative practices are increasingly shaped by political  patronage rather than academic merit. Vice-Chancellors are sometimes  appointed not through transparent processes but through politically mediated  decisions. Governing Councils, which are meant to uphold institutional autonomy,  are frequently dissolved  or reconstituted in ways that undermine continuity and  accountability.  * Perhaps most worrisome is the collapse of the research tradition. In many public  universities, research has become marginal to the academic mission.    Laboratories  are obsolete, funding is scarce, and academic journals are  struggling to survive.  Nigeria contributes less than 0.2% to global research output  and ranks poorly in R&amp;D  investment among African countries (World Bank, 2022).  Without robust research, the university loses its generative power; it cannot drive  innovation, shape policy, transform society or drive the economic development of  the nation.</vt:lpstr>
      <vt:lpstr>* The collapse of research ecosystems in public universities also means Nigeria is  missing out on global conversations in science, technology, education, and  innovation. In an era where knowledge production shapes national power and  economic competitiveness, Nigeria’s universities are contributing too little and  also gaining too little. The nation remains a consumer of other people’s ideas,  policies, and technologies, rather than a generator of homegrown solutions.  * The flight of academic talent, both senior and early-career, is another indicator of  this erosion. Poor remuneration, lack of facilities, and absence of incentives have  pushed thousands of Nigerian scholars to institutions abroad or into non- academic professions. Those who remain often do so with compromised morale,  juggling multiple jobs and losing the passion that once defined the profession  (Okujenu, 2019). Learning and teaching are in their lowest level in most public  universities in Nigeria today.</vt:lpstr>
      <vt:lpstr>* In sum, what we face is not just a funding crisis but a foundational crisis. We are  witnessing the slow unravelling of the very idea of the university as a moral,  intellectual, and national institution. This, more than anything else, signals how  close we may be to the precipice. The slow but relentless deterioration has not  occurred in a vacuum, and its consequences have rippled far beyond the  campuses. When a university system falters, the effects are systemic and  cumulative, touching not only the quality of graduates but the future of national  development itself.  * Perhaps the most palpable consequence is the diminishing public trust in the  public university system. Parents, employers, and even government agencies now  routinely question the quality of degrees conferred by some institutions.  Employers often complain about the 'unemployability' of graduates, citing  deficiencies in communication, critical thinking, and work readiness (British  Council &amp; NUC, 2016). This mistrust has also manifested in growing reliance on  private universities, foreign degrees, and non-traditional credentialing platforms,  even among middle- and lower-income families.</vt:lpstr>
      <vt:lpstr>* No less damaging is the instability of the academic calendar. The frequent  industrial actions by academic and non-academic unions have disrupted learning  and extended degree completion timelines beyond imaginable limits. Brilliant  students who should graduate in four years often spend six to seven years without  any apology or explanation. This dislocation creates uncertainty for families,  discourages long-term academic planning, makes our universities unattractive to  international students and staff, and reduces the competitiveness of Nigerian  graduates in global academic and job markets.  * Between 1999 and 2022, Nigerian public universities experienced no fewer than  16  major ASUU strikes, amounting to over 50 months of lost academic time (ASUU  Reports, 2022). The resulting loss of academic momentum affects both teaching  and research continuity. It also dents the reputation of our university certificates  locally and globally.</vt:lpstr>
      <vt:lpstr>* As public universities lose quality and stability, access to high-quality higher  education is increasingly determined by wealth and geography. Those who can  afford it opt for private institutions or foreign universities, while the poor are left to  navigate deteriorating systems. This trend widens inequality, aggravates social  tensions and undermines the original public mission of the university as a leveler  and equaliser of opportunity (World Bank, 2021).  * Lastly and perhaps most importantly, the decay of public universities poses a  threat to national integration and democratic stability. These institutions were  historically spaces where students from diverse ethnic, religious, and socio- economic backgrounds interacted, debated, and forged national consciousness.  As the quality and inclusivity of these spaces erode, so too does our capacity to  build a cohesive, educated citizen capable of resisting authoritarianism,  extremism, and sectarian division. In this way, the ideal of a university as a space  for the pursuit of truth, public service, national integration and inclusive  development is diminished and the foundations of our nation are consequently  weakened.</vt:lpstr>
      <vt:lpstr>* Public universities have historically been conceived as public goods; open, state- funded institutions that serve the collective social, economic, and intellectual  interests of society. They play a vital role in national development, democratic  culture, and social mobility. In Nigeria, however, prolonged underfunding, erosion  of academic freedom, and politicization have steadily  eroded their public  character.  * When universities lose their public orientation, through underfunding,  privatization, undue politicization or excessive commercialization, these roles  are compromised. When this happens, education becomes a commodity to be  purchased by the highest bidder, rather than a shared societal investment. In  this way, the ideal of a university as a space for the pursuit of truth, public  service, and inclusive development is diminished.  * Yet, even in the midst of this crisis the public university remains irreplaceable in  Nigeria’s development project. It matters not only because of its scale or  history,  but because of its democratic, intellectual, and moral significance. To abandon the  public university is to abandon the promise of education as a  public good.</vt:lpstr>
      <vt:lpstr>* Public universities still provide the most extensive access to higher education in  Nigeria. As of 2024, federal and state universities account for over 80% of total  enrollment in the tertiary education system (JAMB Annual Statistics, 2023).  They remain the only viable option for millions of Nigerians, particularly those  from low-income families and rural communities. For the majority of our  youths, public universities become the only hope for escaping poverty and  enhancing their prospects of better living standards in the future.  * No private or foreign institution, regardless of quality, can match this reach to  provide this promise. The sheer scale of the public university system means  that any effort to improve national productivity, innovation, or human capital  development must pass through its corridors. There is no credible alternative to  fixing it.</vt:lpstr>
      <vt:lpstr>* Public universities have historically played a key role in fostering national identity and  promoting cross-cultural understanding. From their admissions policies to their staff  composition, they serve as melting pots of Nigeria’s plural identities. Campuses such as  Zaria, Nsukka, Sokoto, Ibadan, Maiduguri and Kano were once revered as spaces where  Hausa, Igbo, Yoruba, Fulani, Kanuri, Ijaw, Tiv and other students shared hostels, meals,  lectures, and perspectives.  * These universities were, and can still be, laboratories of national integration, spaces that  nurture dialogue across difference and help forge the values of tolerance, empathy, and  civic engagement so desperately needed in our increasingly polarized and polarizing  societies.  * Beyond serving development and unity, public universities are repositories of our  intellectual history. They house the archives, traditions, languages, philosophies, and  research output that define who we are as a people. They train our historians,  philosophers, archaeologists, social scientists and linguists, disciplines often neglected by  market-driven institutions but essential for cultural survival and national self-awareness.  Public universities remain the most important institutional memory of Nigeria’s post- colonial journey, and their decay risks an amnesia that is both historical and intellectual.</vt:lpstr>
      <vt:lpstr>* For many Nigerians, including this speaker, the public university has been the  ladder to personal growth, family transformation, and national service. It  remains the single most powerful engine of social mobility in the country. To  allow it to collapse is to institutionalise a permanent class divide, where only  the wealthy can access quality university education, and the rest must settle  for declining, unstable, or irrelevant alternatives that are on offer in our stressed  and overstretched public universities.  * There Is another compelling reason why public universities matter, especially  here in Nigeria. Beyond the lecture halls, laboratories, and examinations, the  university bears a higher responsibility, to serve as a steward of democracy and  a cultivator of civic values. In societies undergoing democratic turbulence, like  Nigeria, the university must act not only as a producer of technical skills but as  a generator of democratic consciousness. It must model the ideals it seeks to  instill: deliberation over dogma, truth over propaganda, dissent over conformity,  and service over self-interest. .</vt:lpstr>
      <vt:lpstr>* In the Nigerian context, where democracy remains fragile and often contested,  the civic role of the university is more urgent than ever. For decades, Nigerian  universities were at the forefront of national consciousness. In the 1970s and  early 1980s, first and second generation universities provided platforms for  public debate, resistance to authoritarianism, and training of future leaders.  But in recent years, a combination of internal decay and external pressure has  weakened this civic function. The public university has become increasingly  insular, preoccupied with institutional survival rather than national leadership.  Yet, if democracy is to deepen and endure, the public university in Nigeria must  reclaim its place as the conscience of society.  * Indeed, as the renowned African scholar Ali A. Mazrui once observed, “The  university must be the conscience of society. If it is not prepared to speak truth  to power, to champion justice and to defend reason, then it has lost its soul.”  These words, whether apocryphal or paraphrased, ring especially true today. In  reclaiming the democratic imagination, Nigerian universities may yet recover  their soul, and in doing so, help redeem the soul of the nation itself..</vt:lpstr>
      <vt:lpstr>* Finally, the public university matters because it is a strategic asset. In today’s  global knowledge economy, a nation that cannot produce knowledge will  remain dependent, peripheral, and vulnerable. Nigeria’s ability to fight  pandemics, manage natural resources, build technology, and govern effectively  depends on the health of its public universities. A sovereign state without  intellectual capacity is a hollow state.  * Public universities still matter, not just because they are part of our past, but  because they are indispensable to any viable future. To reform them is not a  favour to students, parents or lecturers; it is a national imperative. </vt:lpstr>
      <vt:lpstr>* While this lecture has rightly emphasized the gravity of the challenges confronting  Nigeria’s public university system, it would be intellectually remiss and historically  inaccurate to ignore the significant steps already taken in recent years to engineer  reform and reimagine the sector. Indeed, there have been credible attempts to lay the  groundwork for reform, led primarily by the Federal Ministry of Education and the  National Universities Commission (NUC), under the stewardship of committed  stakeholders within and outside the university system.  * Three of these initiatives will be identified and discussed in this section of the paper.  First, the Blueprint for the Rapid Revitalization of University Education in Nigeria (2018– 2023), developed by the National Universities Commission (NUC) under the guidance  of its Strategy Advisory Committee (STRADVCOM). Secondly, the establishment of  NELFUND by the Federal Government as a transformative effort to broaden access to  higher education. And thirdly, the seven-year moratorium on the establishment of new  institutions of higher education in the country designed to halt unplanned proliferation  of public universities and inaugurate a regime of orderly development of the existing  institutions.</vt:lpstr>
      <vt:lpstr>* One of the most comprehensive reform initiatives in the last decade was the development of a  strategic policy document titled “A Blueprint for the Rapid Revitalization of University Education in  Nigeria (2018–2023)”. This Blueprint was the product of deep reflection and expert engagement,  champion by the NUC’s Strategy Advisory Committee (STRADVCOM), chaired by the eminent  educationist and former Executive Secretary, Professor Peter Okebukola, and constituted during my  own tenure as Executive Secretary of the Commission.  * Key members of the Okebukola Committee included Prof Attahiru Jega, current Pro- Chancellor of  UDUS; Prof Ruqayyatu Rufai, former Minister of Education; Professor Michael Faborade, former Vice  Chancellor Obafemi Awolowo University; late Emeritus Professor Nimi Briggs, former Vice  Chancellor University of Port Harcourt; Mr. Tope Togun, head of human capital department at the  Nigerian Economic Summit Group (NESG); and  the top management staff of the National  Universities Commission.  * Drawing on broad consultations and rigorous analysis, the Blueprint articulated twelve  strategic  pillars critical to the transformation of public universities, ranging from quality assurance,  governance, and staff development, to curriculum reform, digital integration, and  internationalization. The Blueprint, released in 2019, represents a bold and evidence-driven attempt  to arrest systemic decline and reposition Nigerian universities for global relevance and national  development (NUC, 2019).</vt:lpstr>
      <vt:lpstr>* Despite financial constraints that limited full implementation, the Blueprint nonetheless  recorded important milestones. One such achievement was the comprehensive review  and reengineering of undergraduate curricula across all Nigerian universities. This year- long exercise, which had the active participation of over 1,000 subject-matter experts  drawn from across the entire university system, marked a historic convergence of  academic insight and institutional collaboration.  * For the first time in decades, the nation’s undergraduate programmes were subjected to a  system-wide, consultative overhaul, aimed at aligning learning outcomes with  contemporary global trends, labour market demands, and national development priorities.  Although curriculum review must remain a continuous and iterative process, the 2021– 2022 revision exercise set a powerful precedent for participatory academic reform.  * Another strategic goal identified in the Blueprint, deepening ICT penetration in the  university system, is currently being pursued through a modest but important intervention:  a $40 million digital transformation programme funded by the Agence Française de  Développement (AFD). Though the project presently targets only ten of Nigeria’s 140 public  universities, it demonstrates both international confidence in Nigeria’s reform agenda and  a proof of concept for future scale-up.</vt:lpstr>
      <vt:lpstr>* More broadly, this investment speaks to a growing recognition that digital  infrastructure, connectivity, and capacity development must be at the core of any  meaningful 21st-century higher education strategy.  * These and other reform initiatives, including new quality assurance mechanisms,  institutional accreditation frameworks, and leadership training for university  administrators provide valuable institutional memory and policy continuity. What is  needed now is the political will, sustained funding, and cross-sectoral collaboration to  deepen, expand, and institutionalize these efforts.  * As such, any renewed reform agenda must begin not from scratch, but from an honest  consolidation of this foundational work. With appropriate budgetary allocation,  sustained political will, and robust stakeholder collaboration, the full implementation  of the Blueprint could serve as a powerful springboard for systemic transformation. It  is often said that ‘reform is not a rejection of the past, but a rededication to the future  built on what has been done right.’ This is the spirit in which the Blueprint must be  revisited; not as a shelved document, but as a living policy guide to be revived,  updated, and re-financed.</vt:lpstr>
      <vt:lpstr>* The Nigeria Education Loan Fund (NELFUND) was established to widen access to  higher education by offering interest-free loans to Nigerian students in tertiary  institutions. It is on every account, a transformative initiative of the federal government  to respond to deep-rooted structural problems in university financing. The scheme has  the potential of addressing funding gaps, supporting students, and enhancing  institutional resilience.  * NELFUND was created to provide interest-free loans to Nigerian students in  recognized public tertiary institutions, enabling them to pay tuition and other fees.  According to the enabling law, the loan is accessible to students whose income or  family income is less than ₦500,000 annually, and it is repayable two years after  National Youth Service (NYSC) or upon employment.  * Core objectives of the scheme include: enhancing access to higher education;  reducing financial exclusion among indigent students; mitigating student dropouts due  to economic hardship, and improving the human capital base of the country.</vt:lpstr>
      <vt:lpstr>* Therefore, the introduction of NELFUND in 2023 under the Students Loans  (Access to Higher Education) Act represents a turning point in this trajectory,  with far-reaching implications for the future of public universities in Nigeria.  * NELFUND arrives at a critical juncture in Nigeria’s educational and national  development. It has the potential to enhance access, but its design and  implementation could also accelerate the commodification of education and  the erosion of public universities as public goods. To avoid this, Nigeria must  commit to a balanced approach that combines targeted financial support for  students with renewed public investment and protection of universities as sites  of shared national aspiration. A nation that relinquishes its universities to  market forces abandons its future.</vt:lpstr>
      <vt:lpstr>* One of the most significant, and indeed commendable, policy decisions by the  Federal Government in recent times is the declaration of a seven-year moratorium  on the establishment of new higher education institutions in Nigeria. Credit for this  bold policy decision must go to the current minister of education Dr. Tunji Alausa.  * Coming after years of unchecked proliferation of universities, polytechnics, and  colleges, many of them grossly underfunded and poorly staffed, and politically  motivated, this moratorium represents a long-overdue pause for reflection,  consolidation, and strategic recalibration.  * The decision is not merely administrative; it is a bold acknowledgment that quality,  sustainability, and institutional credibility must take precedence over quantity and  political expediency. For too long, the system has been stretched thin, resources  diluted, academic standards compromised, and the very essence of the university  as a center of excellence undermined. With over 300 universities currently in  operation and many struggling to meet minimum academic standards, the  imperative now, as the Minister explained, is not expansion, but deep institutional  consolidation.</vt:lpstr>
      <vt:lpstr>* This moratorium provides a critical window of opportunity to reinvest in existing public  universities, many of which are in dire need of infrastructure renewal, staff recruitment,  curriculum reform, research revitalization, and digital transformation. It also presents an  occasion to review accreditation mechanisms, funding formulas, governance structures,  and quality assurance protocols with a view to ensuring that the institutions we already  have are equipped to fulfill their mission in a rapidly evolving world.  * However, this positive move must not be treated as a short-term administrative fix. There is  a strong case for extending the moratorium beyond the current seven-year window, until  clear, measurable progress is made in consolidating and elevating the performance of  existing institutions. Expansion should only resume when there is demonstratable  evidence that Nigeria’s public universities can operate at optimum levels and compete  meaningfully on regional and global platforms.  * The university system must not be a dumping ground for political patronage or populist  gestures. It must be a sacred trust, built on excellence, integrity, and service to the nation.  This moratorium, if strategically used, can become a turning point, a much-needed reset  button for restoring coherence, capacity, and global relevance to Nigerian higher  education.</vt:lpstr>
      <vt:lpstr>* This brief overview of some reform initiatives embarked upon recently or in  recent years is a clear recognition of the importance of documenting and  acknowledging efforts already undertaken, efforts which reflect genuine  institutional commitment to public university system improvement.  * The introduction of NELFUND into the equation and the bold policy initiative by  Minister Tunji Alaosa to get the Federal Executive Council to place a seven year  moratorium on the establishment of new higher education institutions in the  country clearly indicates that the current government is ready and willing to do  whatever is necessary to ensure that public universities are placed on a reform  path to enable them secure their future.  * In the next section, more implementable recommendations capable of  addressing some of the most fundamental needs of the public universities are  offered as a roadmap towards revitalizing the institutions.</vt:lpstr>
      <vt:lpstr>* It is clear from my analysis so far that the crisis in Nigeria’s public universities is deep,  but it is not irreversible. The question is not whether we know what to do, because we  do. The question is whether we have the collective will, institutional discipline, and  political maturity to the needful to reverse the decline and revive the fortunes of the  universities.  * As someone who has served as a Vice Chancellor, a Pro-Chancellor, and Executive  Secretary of the National Universities Commission, I offer not a theoretical wishlist,  but a  practical agenda informed by experience, failures, and hope.  * As we mark the 42nd Convocation and the 50th Anniversary of Usmanu Danfodiyo  University, Sokoto, a university rooted in the rich intellectual tradition of the Sokoto  Caliphate and founded on the ideals of public service, scholarship, and moral integrity,  it  is fitting that we not only reflect on past achievements but also boldly chart a path for  the future.  * If Nigerian public universities are to reclaim their relevance and rebuild public  confidence, serious policy interventions must be implemented. What follows is a  selection of a few workable and implementable recommendations that may help in  reforming and revitalizing or rescuing the public universities in Nigeria.</vt:lpstr>
      <vt:lpstr>* No meaningful reform in Nigeria’s university system can succeed without a solid foundation for  sustainable and predictable funding. Decades of underinvestment, erratic budgetary releases, and  over-dependence on short-term interventions have left public universities vulnerable to financial  shocks and unable to plan for the long term. What is urgently required is a national funding  framework that balances policy ambition with fiscal realism, leveraging existing institutions such as  TETFund and NELFUND, while ensuring that core funding to universities is both stable and strategic.  * Government should, as a matter of national priority, commit to allocating at least 5% of its annual  national budget directly to public universities, clearly earmarked for teaching, research,  infrastructure, and institutional development. This should be distinct from other sectoral education  spending and should be transparently managed and effectively over-sighted.  * Furthermore, universities must be given greater autonomy and capacity to diversify revenue sources  through industry partnerships, consultancy, alumni endowments, and competitive international  grants. However, such efforts can only complement, not substitute, government’s primary  responsibility for public higher education financing.  * A university without predictable funding is a university in perpetual crisis. Without stable funding, no  university can deliver quality teaching and research, retain staff, compete globally, or fulfill its public  mission. Institutionalizing such funding is not merely a financial matter; it is a strategic necessity for  national survival and global relevance.</vt:lpstr>
      <vt:lpstr>* The establishment of the Nigerian Education Loan Fund (NELFUND) marks a pivotal  moment in  the country’s quest to widen access to higher education. However, for this initiative to achieve  transformative impact, it must be grounded in a robust understanding of the university as a  public good whose value lies not only in the private benefits it confers on individual graduates,  but in its broader role in nation-building, citizenship formation,  and socio-economic  advancement.  * NELFUND must therefore go beyond facilitating student access to tuition support. It should  become a catalyst for equity, institutional renewal, and the expansion of research and  innovation ecosystems across public universities. Policy design and implementation must  safeguard against the commodification of higher education and ensure that access to loans  does not become a substitute for sustained public investment in the sector.  * In return, universities must recommit to serving the public interest by producing graduates  equipped for democratic participation and national service, advancing knowledge that  responds to local and global challenges, and maintaining a civic ethos that prioritizes  inclusion, accountability, and excellence. In aligning NELFUND with this vision, Nigeria can  build a higher education system that is not only financially accessible, but socially purposeful  and developmentally consequential. </vt:lpstr>
      <vt:lpstr>* A critical, though less visible, dimension of the crisis in Nigeria’s public universities is the  erosion of university autonomy and the politicization of governance processes. In many  instances, decisions on the appointment of Pro-Chancellors, council members, and even  Vice Chancellors are increasingly subject to political interference, rather than driven by  merit, peer review, and academic excellence.  * To restore the dignity, integrity, and global relevance of Nigerian universities, it is essential  to amend the Universities (Miscellaneous Provisions) Act and other regulatory frameworks  to:  - Insulate universities from partisan politics;  - Empower senates and governing councils to function transparently and in total    compliance with the rules, regulations, conventions and laws governing the      institutions;  - Protect the right of universities to manage their own academic, administrative and    reputational capitals without undue bureaucratic control or unwarranted political    interference. * University autonomy is not a luxury; it is a precondition for intellectual freedom, innovation,  and excellence. Universities must not be run as extensions of political ministries or as  patronage systems. The ability to chart their own vision, attract world-class talent, and  respond flexibly to societal needs depends on genuine institutional independence.</vt:lpstr>
      <vt:lpstr>* The current fragmentation of academic calendars across Nigerian higher education, where no  two public universities follow the same academic timetable, reflects the cumulative effects of  prolonged instability, frequent disruptions, and weak coordination within the system. This  disjointed landscape not only undermines institutional planning and student progression, but  also erodes public confidence in the university system as a reliable engine of national  development.  * There is an urgent need for the National Universities Commission (NUC) to exercise its  coordinating mandate by liaising with JAMB and convening all Vice-Chancellors of public  universities for a strategic summit aimed at harmonizing academic calendars across the  country. The goal must be to agree on a common framework that restores coherence, facilitates  inter-university collaboration, and aligns Nigeria’s academic rhythms with global best practices.  * Such harmonization will enhance the mobility of students and academic staff, improve the  administration of national scholarship and exchange programs, and make Nigerian degrees  more internationally competitive. More fundamentally, it will signal a return to discipline,  stability, and institutional order; hallmarks of a mature and responsive university system. In  Nigeria of 1960s, 1970s, and 1980, as in all advanced countries, academic calendar alignment  was a given; it is time Nigeria reclaimed that standard.</vt:lpstr>
      <vt:lpstr>* The repetitive cycle of strikes, primarily led by staff unions, has severely damaged the  credibility, stability, and moral authority of our higher education system. While the right to  protest injustice and demand better conditions is sacrosanct, the frequency and duration  of strikes have created a climate of unpredictability, compromised academic integrity, and  weakened the social contract between universities and the nation they are meant to serve.  * What is urgently needed is the rebuilding of trust and mutual respect between government,  university administrators, and all staff unions, particularly ASUU. Government must begin  by demonstrating consistency, good faith, and respect in its engagements with the  academic community; honoring agreements, responding promptly to legitimate concerns,  and treating universities not as appendages of the civil service, but as strategic national  institutions deserving of priority attention.  * At the same time, university unions must approach advocacy with a deeper sense of  institutional responsibility, fully mindful of the long-term implications of repeated strikes  on students’ lives, on academic standards, and on public confidence in the university  system. The moral and intellectual stature of the academic profession must be reflected  not only in demands but in conduct.</vt:lpstr>
      <vt:lpstr>* Industrial harmony must, therefore, be institutionalized through strengthened  internal dialogue mechanisms, transparent communication, and joint problem- solving platforms, anchored within the existing university governance and  regulatory frameworks. Government, for its part, must show greater leadership  in fostering a culture of respect, responsiveness, and long-term investment in  the university system.  * In an era where global universities are competing through innovation and agility,  Nigerian public universities cannot afford to be mired in perpetual disruption.  Stability is not a luxury; it is the foundation of excellence in university  operations.</vt:lpstr>
      <vt:lpstr>* No university can rise above the quality, morale, and motivation of its academic  staff. Today, the remuneration of university lecturers in Nigeria ranks among the  lowest in the world, both in absolute terms and relative to the cost of living. In  2010, for example, the average monthly salary of a professor stood at  approximately $3,000. Today, that figure has collapsed to a mere $300–$400,  representing no more than 10% of its previous value, owing largely to  unchecked currency devaluations and other serious economic, social and  political challenges.  * This collapse in academic salaries is more than a fiscal anomaly; it is a national  emergency. It has made Nigerian universities unable to retain their brightest  minds, let alone attract top talent or reverse the accelerating brain drain. It has  crippled staff morale, undermined productivity, and eroded the prestige and  dignity historically associated with the academic profession. An average  university lecturer has now ceased to be a role model even to his own children,  let alone to his own students.</vt:lpstr>
      <vt:lpstr> To restore credibility to Nigeria’s higher education system, a new, inflation- indexed and globally benchmarked salary structure for academic staff should  be urgently introduced, one that reflects the intellectual labour, public  responsibility, and global competition inherent in the work of university  teaching and research. Such a framework should be embedded within a long- term national higher education funding policy, with clear timelines and  sustainability mechanisms, insulated from short-term political considerations.  * In parallel, there must be greater institutional autonomy in recruitment,  promotion, and incentivization, allowing universities to innovate in rewarding  excellence, attracting diaspora talent, and fostering healthy academic  competitiveness. Without this bold correction, Nigeria’s public universities will  continue to hemorrhage talent, slip further in global rankings, and lose their  central role in the national development project.</vt:lpstr>
      <vt:lpstr>* It is imperative that Nigerian universities undertake a fundamental reform of  their postgraduate studies programs as a strategic pathway to revitalizing their  research capabilities and strengthening their relevance to local, national, and  global development imperatives. Postgraduate education must be repositioned  as the engine room of cutting-edge research, innovation and advanced  knowledge production.  * To achieve this, universities must overhaul outdated curricula, institute rigorous  supervision and mentoring frameworks, and realign research agendas with  pressing societal challenges, ranging  from public health, climate change, and  food security, to digital transformation and governance.</vt:lpstr>
      <vt:lpstr>* Reformed postgraduate programs must foster interdisciplinary inquiry, embed  research ethics and grant-writing skills, and cultivate robust partnerships with  industry, government, and international research bodies. Only then can our  universities build the critical mass of scholars capable of securing competitive  research grants, producing high-impact scholarship, and offering evidence- based solutions to the complex problems confronting Nigeria and the world.  * In a knowledge-driven global economy, research-intensive postgraduate  education is not a luxury, it is a necessity for institutional sustainability,  intellectual leadership, and national development. These reforms are not  exhaustive, but they are urgent. They require visionary leadership at all levels,  but also collective ownership by government, staff, students, parents, unions,  and society at large. The time to act is now.</vt:lpstr>
      <vt:lpstr>* In tandem with the recently declared moratorium on the establishment of new  universities, the Federal Ministry of Education must seize this historic window  to initiate a comprehensive national audit of all undergraduate programmes  currently offered in Nigeria’s public universities. This exercise, which should be  conducted through the National Universities Commission (NUC), must go  beyond routine accreditation to ask deeper, more systemic questions: Are  these programmes relevant to national development priorities? Are they aligned  with the needs of the 21st-century economy? Do they prepare graduates for the  complex challenges of a rapidly changing world?</vt:lpstr>
      <vt:lpstr>* Far too many undergraduate offerings have become rigid, outdated, and  misaligned with the skillsets and innovation demands of Nigeria’s present and  future. A credible audit would identify programs that have outlived their utility,  expose unnecessary duplication, and spotlight critical gaps in emerging fields  such as data science, climate adaptation, biotechnology, creative industries,  renewable energy, and digital governance.  * This process must not be cosmetic. It should lead to fundamental restructuring  of programme offerings across the university system, including the phasing out  of obsolete disciplines, the merging of overlapping programmes, and the  creation of new, interdisciplinary degrees that reflect today’s realities and  tomorrow’s imperatives.  * This will not only improve the quality and relevance of university education, but  also ensure that Nigeria’s youth are prepared for the demands and disruptions  of the future.</vt:lpstr>
      <vt:lpstr>* In today’s knowledge economy, digital capacity is not an optional asset, it is the  defining infrastructure of academic excellence, institutional efficiency, and  global competitiveness. Yet, many public universities in Nigeria remain on the  margins of the digital revolution, hindered by inadequate ICT infrastructure,  outdated pedagogical tools, limited access to broadband, and insufficient  digital literacy among staff and students.  * To change this trajectory, there is an urgent need to deepen and widen ICT  penetration across all facets of university operations, teaching and learning,  research, governance, admissions, student services, and international  collaboration. Universities must be repositioned as digitally enabled  institutions capable of leveraging technology to enhance quality, expand  access, and boost their presence in global rankings.</vt:lpstr>
      <vt:lpstr>* The Federal Government, working through the National Universities  Commission (NUC), should prioritize a national digital transformation agenda  for higher education. This includes targeted investments in campus-wide  broadband infrastructure, the integration of Learning Management Systems  (LMS), comprehensive training in digital pedagogy, and policies that promote  open access to knowledge.  * Without digital alignment, our universities will remain isolated from the  currents shaping contemporary scholarship and institutional benchmarking.  But with deliberate action and sustained commitment, Nigeria’s public  universities can leapfrog into the global digital mainstream, unlocking  innovation, efficiency, and academic visibility on an unprecedented scale.</vt:lpstr>
      <vt:lpstr>* One of the most consequential policy shifts in recent memory is the Federal  Government’s decision to impose a seven-year moratorium on the  establishment of new higher education institutions. For decades, Nigeria’s  university landscape has expanded rapidly, often for political, regional, or  symbolic reasons, without commensurate investment in funding, staffing, or  infrastructure. As a result, many universities exist in name but lack the  academic depth, facilities, and operational capacity to function as credible  institutions of higher learning.  * This moratorium is thus a rare and commendable act of restraint, reflecting an  emerging recognition that quality, not quantity, must now be the guiding  principle of higher education development. However, seven years may prove  insufficient to resolve the deep structural and academic weaknesses that exist  across much of the system. There is therefore a compelling case for extending  the moratorium until a full cycle of system-wide consolidation has been  completed.</vt:lpstr>
      <vt:lpstr>* During this period, attention should be focused on:  •  Auditing and strengthening existing universities, particularly those struggling with   accreditation, staffing gaps, or governance failures;  •  Upgrading infrastructure, including lecture theatres, laboratories, hostels, and    libraries;  •  Re-equipping universities with modern ICT facilities and research equipment;  •  Reforming programme offerings, as noted earlier, align with present and future    needs;  •  And establishing performance benchmarks to assess institutional improvement   before any future expansion is permitted.  * This period of consolidation should not be seen as a retreat, but as a strategic pause,  an opportunity to build a stronger foundation, deepen the academic culture, and  restore global respectability to Nigerian public universities. The logic is simple: before  we build new institutions, we must fix the ones we already have. Expansion without  consolidation is not growth; it is diffusion, fragmentation, and eventual decline.</vt:lpstr>
      <vt:lpstr>* A recurring and often invisible challenge within Nigeria’s university system is the  lack of reliable, real-time, decision-support data. Most universities operate with  outdated or fragmented records, on student enrolment trends, staff workloads,  research productivity, funding utilization, graduate employability, and  institutional efficiency. This has resulted in policy blind spots, ineffective  planning, and a reliance on anecdotal rather than evidence-based decision- making.</vt:lpstr>
      <vt:lpstr>* To transform this landscape, every public university should be required by the NUC to  establish an Institutional Research and Planning Unit responsible for generating,  analyzing, and publishing data across all core operational domains. Such data should  guide:  •  Curriculum and staffing decisions;  • Infrastructure planning and resource allocation;  •  Accreditation and quality assurance monitoring;  • And strategic benchmarking across the system.  * At the national level, the NUC, working with the National Bureau of Statistics and the  Federal Ministry of Labour, should commission regular graduate tracer studies to  evaluate how well university programmes are preparing students for productive  employment and civic engagement. These studies will be essential for curriculum  renewal, labour market alignment, and national planning.  * In the age of big data, evidence not instinct, must drive institutional governance.  Universities that fail to develop strong data cultures will struggle to survive in an  increasingly competitive and outcomes-oriented higher education environment.</vt:lpstr>
      <vt:lpstr>* As we mark the golden jubilee of Usmanu Danfodiyo University, we are reminded not  only of its noble founding ideals but also of the enormous responsibility that has been  placed on our generation to rebuild, to reform, and to reimagine the future of public  universities in Nigeria. The challenges we face are undeniable, but they are not  insurmountable. With vision, courage, and collective will, we can reclaim the university  as a space of excellence, innovation, and public service.  * This lecture has argued that we stand today at a crossroads; between promise and  precipice. The mission of our universities is still noble, their potential is still vast, but  their foundation is visibly shaken. The diagnosis is clear, the symptoms unmistakable.  But if this moment is to mean anything, let it be a turning point, not a eulogy.  * As someone who has lived the Nigerian university experience from every vantage point,  lecturer, Vice Chancellor, Pro-Chancellor, and regulator, I have seen what is possible  when vision is matched with resolve. I have also seen how dreams collapse when  governance fails, when ethics are eroded, and when universities are left to drift. I  speak not with despair, but with urgency, and with the moral weight of having travelled  this road for almost four and a half decades. I speak as someone who firmly believes  that the future of public universities in Nigeria holds a lot of promise.</vt:lpstr>
      <vt:lpstr>* The promise of our universities is embedded in our youthful population, our  intellectual capital, and our rich academic traditions, including those inherited from  the great Sokoto Caliphate and other centres of indigenous knowledge. The promise  resides in the resilience of staff and students who, against all odds, continue to teach,  learn, innovate, and serve.  * It lives in the historical legacy of institutions like UDUS, birthed from the  intellectual  heritage of the Sokoto Caliphate and committed to the ideals of knowledge, service,  and ethical leadership. It is embedded in the aspirations of millions of young Nigerians  who still see the public university as their hope for social mobility, critical thinking, and  meaningful citizenship.  * The challenge before us is not just technical but also moral. It is the challenge of will,  of choosing to build rather than abandon, to reform rather than rationalize decay, and  to hope rather than to despair. If we fail to act now, we risk institutionalising a future of  mediocrity, inequality, and dependency. But if we choose reform, real reform, we can  rebuild public confidence, nurture new generations of ethical leaders, and restore the  public university to its rightful  place as the conscience and catalyst of the nation.</vt:lpstr>
      <vt:lpstr>* Let this moment at UDUS, therefore, serve as a clarion call to recommit  ourselves to the ideals of the public university as a beacon of hope, progress,  and nationhood. Let Vice Chancellors rise to the challenge of leadership. Let  the NUC reaffirm its role as a coordinating and visionary body. Let the federal  and state governments remember that no nation can rise above the quality of  its public-funded universities. And let students and staff alike reclaim their  place in the unfinished struggle for a better university system; one that is  accessible, relevant, and globally respected.  * The future of public universities in Nigeria need not be tragic. If we act with  urgency and conviction, it can be transformational. May this 50th anniversary of  UDUS be the moment we chose not to manage decline, but to begin a renewal,  a genuine reform, a bold attempt to rescue the public universities in Nigeria and  reclaim the future of our country.</vt:lpstr>
      <vt:lpstr>* Al-Khalili, Jim. (2012). Pathfinders: The Golden Age of Arabic Science. Penguins. *    Academic Staff Union of Universities (2022). Education is a Right: A Position  Paper on Education Financing in Nigeria. * Academic Staff Union of Universities. (2023). Position Paper on the State of  Nigerian Public Universities. Abuja: Nigeria. * Adebanwi, W. (2020). The Crisis of the Nigerian University System: Between  Ethics and Structures. African Affairs, 119(476). * Adesina, J.O. (2011). Beyond the social sciences crisis. African Sociological  Review, 15(1), 1–20. * Afolabi, F. (2009). The National Policy on Education and University Admission in  Nigeria: Issues and Challenges. Educational Research and Review, 4(1), 1–8. </vt:lpstr>
      <vt:lpstr>* Aina, T. A. (2010). Beyond reforms: The politics of higher education  transformation in Africa. African Studies Review, 53(1), 21-40. * Ajayi, J. F. A. (1996). The African Experience with Higher Education. James  Currey Ltd. * Ashby, E. (1960). Investment in Education-the Report of the Commission on  Post-School Certificate and Higher Education in Nigeria. Lagos: Government  Printer. * British Council &amp; National Universities Commission (2016). Graduate  Employability in Nigeria: Trends, Challenges and Prospects. * Chow, C., &amp; Leung, C. (2016). Reshaping universities for survival in the 21st  century: New opportunities and paradigms. Bentham Science Publishers. * Ekeh, P. P. (1975). Colonialism and the two publics in Africa: A theoretical  statement. Comparative studies in society and history, 17(1), 91-112. * Fafunwa, A. B. (2018). History of education in Nigeria. Routledge.  Federal Republic of Nigeria (2023). Students Loans (Access to Higher  Education) Act.</vt:lpstr>
      <vt:lpstr>* Aina, T. A. (2010). Beyond reforms: The politics of higher education  transformation in Africa. African Studies Review, 53(1), 21-40. * Ajayi, J. F. A. (1996). The African Experience with Higher Education. James  Currey Ltd. * Ashby, E. (1960). Investment in Education-the Report of the Commission on  Post-School Certificate and Higher Education in Nigeria. Lagos: Government  Printer. * British Council &amp; National Universities Commission (2016). Graduate  Employability in Nigeria: Trends, Challenges and Prospects. * Chow, C., &amp; Leung, C. (2016). Reshaping universities for survival in the 21st  century: New opportunities and paradigms. Bentham Science Publishers. * Ekeh, P. P. (1975). Colonialism and the two publics in Africa: A theoretical  statement. Comparative studies in society and history, 17(1), 91-112. * Fafunwa, A. B. (2018). History of education in Nigeria. Routledge.  Federal Republic of Nigeria (2023). Students Loans (Access to Higher  Education) Act.</vt:lpstr>
      <vt:lpstr>* Hiskett, M. (1984). The Development of Islam in West Africa. * Joint Admission and Matriculation Board (2023). Annual Statistics Report.  Abuja: Nigeria * Kobo, O. (2012). Unveiling modernity in twentieth-century West African Islamic  reforms (Vol. 14). Brill. * Loimeier, R. (2013). Muslim societies in Africa: A historical anthropology.  Indiana University Press. * Mack, B., &amp; Boyd, J. (2013). Educating Muslim Women: The West African Legacy  of Nana Asma’u, 1793-1864. Kube Publishing Ltd. * Marginson, S. (2011). Higher education and public good. Higher education  quarterly, 65(4), 411-433. * Mazrui, A. A. 2005. "Pan-Africanism and the Intellectuals: Rise, Decline and  Revival." In African Intellectuals: Rethinking Politics, Language, Gender and  Development, ed. Thandika Mkandawire, 56-77. London: Zed Books.  National Universities Commission (2019–2022). Annual Reports. Abuja: Nigeria.</vt:lpstr>
      <vt:lpstr>* National Universities Commission (2022). Annual Report. Abuja: Nigeria. * Nwagwu, N. A. (1979). The Nigerian Education System: Structure and  Development. Macmillan Nigeria. * Okojie, J. (2013). Quality assurance and the challenges of mandate delivery in  Nigerian universities. Lecture delivered at the 18th Convocation Ceremony of  Lagos State University, Lagos, February 19th. * Okujenu, M. (2019). Brain Drain in Nigeria's Higher Education: Implications and  Interventions. Nigerian Journal of Educational Administration and Planning,  19(1). * Olaniyan, D. A., &amp; Okemakinde, T. (2008). Human capital theory: Implications  for educational development. Pakistan Journal of social sciences, 5(5), 479- 483. * Palfreyman, D., &amp; Temple, P. (2017). Universities and colleges: a very short  introduction (Vol. 545). Oxford University Press. * Pouwels, R. L. (2003). Timbuktu and the Songhay Empire: Al-Sa'di's Ta'rikh al- sudan down to 1613 and Other Contemporary Documents. The Journal of the  American Oriental Society, 123(2), 469-471.</vt:lpstr>
      <vt:lpstr>* Robinson, D. (2004). Muslim societies in African history (Vol. 2). Cambridge University  Press. * Saint, W., Hartnett, T. A., &amp; Strassner, E. (2003). Higher education in Nigeria: A status  report. Higher education policy, 16(3), 259-281. * Sanneh, L. (2018). The crown and the turban: Muslims and West African pluralism.  Routledge. * Trimingham, J. S. (1962). Islam in East Africa: The report of a survey undertaken in  1961. * UNESCO, P. (2021). Reimagining our futures together: A new social contract for  education. Paris, France: Educational and Cultural Organization of the United Nations. * World Bank (2010). Financing Higher Education in Africa. * World Bank (2021). Education and Fragility in Sub-Saharan Africa. Washington, DC:  USA * World Bank (2021). Inequality and Education in Sub-Saharan Africa. * World Bank (2022). Research and Innovation Index: Nigeria Country Profile. * Yesufu, T. M. (1973). Creating the African university: Emerging issues in the 1970's. </vt:lpstr>
      <vt:lpstr>THANK YOU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Ahmed Isah Chafe</dc:creator>
  <cp:lastModifiedBy>Ahmed Isah Chafe</cp:lastModifiedBy>
  <cp:revision>91</cp:revision>
  <dcterms:created xsi:type="dcterms:W3CDTF">2025-09-03T08:07:30Z</dcterms:created>
  <dcterms:modified xsi:type="dcterms:W3CDTF">2025-09-03T22:11:24Z</dcterms:modified>
</cp:coreProperties>
</file>